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8" r:id="rId3"/>
    <p:sldId id="372" r:id="rId4"/>
    <p:sldId id="380" r:id="rId5"/>
    <p:sldId id="373" r:id="rId6"/>
    <p:sldId id="397" r:id="rId7"/>
    <p:sldId id="398" r:id="rId8"/>
    <p:sldId id="399" r:id="rId9"/>
    <p:sldId id="400" r:id="rId10"/>
    <p:sldId id="404" r:id="rId11"/>
    <p:sldId id="405" r:id="rId12"/>
    <p:sldId id="406" r:id="rId13"/>
    <p:sldId id="401" r:id="rId14"/>
    <p:sldId id="416" r:id="rId15"/>
    <p:sldId id="408" r:id="rId16"/>
    <p:sldId id="402" r:id="rId17"/>
    <p:sldId id="425" r:id="rId18"/>
    <p:sldId id="403" r:id="rId19"/>
    <p:sldId id="383" r:id="rId20"/>
    <p:sldId id="407" r:id="rId21"/>
    <p:sldId id="411" r:id="rId22"/>
    <p:sldId id="412" r:id="rId23"/>
    <p:sldId id="413" r:id="rId24"/>
    <p:sldId id="414" r:id="rId25"/>
    <p:sldId id="415" r:id="rId26"/>
    <p:sldId id="417" r:id="rId27"/>
    <p:sldId id="420" r:id="rId28"/>
    <p:sldId id="421" r:id="rId29"/>
    <p:sldId id="384" r:id="rId30"/>
    <p:sldId id="389" r:id="rId31"/>
    <p:sldId id="422" r:id="rId32"/>
    <p:sldId id="423" r:id="rId33"/>
    <p:sldId id="424" r:id="rId34"/>
    <p:sldId id="426" r:id="rId35"/>
    <p:sldId id="427" r:id="rId36"/>
    <p:sldId id="429" r:id="rId37"/>
    <p:sldId id="448" r:id="rId38"/>
    <p:sldId id="431" r:id="rId39"/>
    <p:sldId id="432" r:id="rId40"/>
    <p:sldId id="433" r:id="rId41"/>
    <p:sldId id="434" r:id="rId42"/>
    <p:sldId id="435" r:id="rId43"/>
    <p:sldId id="438" r:id="rId44"/>
    <p:sldId id="439" r:id="rId45"/>
    <p:sldId id="440" r:id="rId46"/>
    <p:sldId id="441" r:id="rId47"/>
    <p:sldId id="442" r:id="rId48"/>
    <p:sldId id="443" r:id="rId49"/>
    <p:sldId id="388" r:id="rId50"/>
    <p:sldId id="391" r:id="rId51"/>
    <p:sldId id="392" r:id="rId52"/>
    <p:sldId id="393" r:id="rId53"/>
    <p:sldId id="394" r:id="rId54"/>
    <p:sldId id="396" r:id="rId55"/>
    <p:sldId id="385" r:id="rId56"/>
    <p:sldId id="410" r:id="rId57"/>
    <p:sldId id="445" r:id="rId58"/>
    <p:sldId id="437" r:id="rId59"/>
    <p:sldId id="418" r:id="rId60"/>
    <p:sldId id="419" r:id="rId61"/>
    <p:sldId id="386" r:id="rId62"/>
    <p:sldId id="446" r:id="rId63"/>
    <p:sldId id="452" r:id="rId64"/>
    <p:sldId id="457" r:id="rId65"/>
    <p:sldId id="436" r:id="rId66"/>
    <p:sldId id="449" r:id="rId67"/>
    <p:sldId id="450" r:id="rId68"/>
    <p:sldId id="451" r:id="rId69"/>
    <p:sldId id="458" r:id="rId70"/>
    <p:sldId id="453" r:id="rId71"/>
    <p:sldId id="459" r:id="rId72"/>
    <p:sldId id="460" r:id="rId73"/>
    <p:sldId id="454" r:id="rId74"/>
    <p:sldId id="456" r:id="rId75"/>
    <p:sldId id="455" r:id="rId7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79"/>
    </p:embeddedFont>
    <p:embeddedFont>
      <p:font typeface="Fira Sans" panose="020B0503050000020004" pitchFamily="34" charset="0"/>
      <p:regular r:id="rId80"/>
      <p:bold r:id="rId81"/>
      <p:italic r:id="rId82"/>
      <p:boldItalic r:id="rId83"/>
    </p:embeddedFont>
    <p:embeddedFont>
      <p:font typeface="Fira Sans SemiBold" panose="020F0502020204030204" pitchFamily="34" charset="0"/>
      <p:regular r:id="rId84"/>
      <p:bold r:id="rId85"/>
      <p:italic r:id="rId86"/>
      <p:boldItalic r:id="rId87"/>
    </p:embeddedFont>
    <p:embeddedFont>
      <p:font typeface="Viga" panose="020B0800030000020004" pitchFamily="34" charset="77"/>
      <p:regular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7305B1-46B3-3BD1-2DE9-EF67E8298112}" name="CHENG, Tsz Ying" initials="TC" userId="S::1155157686@link.cuhk.edu.hk::61429af5-5601-4acd-9f11-38685bc946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6D6"/>
    <a:srgbClr val="FFF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DD5FC9-4C4A-499B-87D7-A5D5D88B5E24}">
  <a:tblStyle styleId="{86DD5FC9-4C4A-499B-87D7-A5D5D88B5E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13"/>
  </p:normalViewPr>
  <p:slideViewPr>
    <p:cSldViewPr snapToGrid="0">
      <p:cViewPr varScale="1">
        <p:scale>
          <a:sx n="160" d="100"/>
          <a:sy n="160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7BB212-C258-20C1-1574-8617795E4B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D8350-F8DC-CB79-D7CD-BF08751457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7A1BD-5BF4-44E5-8823-141F118476D3}" type="datetimeFigureOut">
              <a:rPr lang="en-HK" smtClean="0"/>
              <a:t>23/4/2024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4F2AE-108E-E2B7-72D6-4A419F2C26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8BA64-0BF7-E2E4-6E6E-ECEE7478F8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CC4B4-3617-4EF2-9BBF-95CBC5AF0944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5987470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e41c33f7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e41c33f7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86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867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035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main idea is to convert the </a:t>
            </a:r>
            <a:r>
              <a:rPr lang="en-HK" err="1"/>
              <a:t>complic</a:t>
            </a:r>
            <a:r>
              <a:rPr lang="en-US" err="1"/>
              <a:t>ated</a:t>
            </a:r>
            <a:r>
              <a:rPr lang="en-US"/>
              <a:t> and technical analytics into scores that are simple and easy to understand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HK"/>
              <a:t>designed the four metrics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73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main idea is to convert the complicated and technical analytics into scores that are simple and easy to understand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7214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HK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finger span, key colour, finger strength, hand position change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/>
              <a:t>highlight we modified into polyphonic version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81224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10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433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852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e41c33f7b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e41c33f7b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0928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e41c33f7b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e41c33f7b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211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578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974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650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176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707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914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099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2443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e41c33f7b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e41c33f7b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22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e41c33f7b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e41c33f7b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854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900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629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232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241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36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605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51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753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733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71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928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920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2631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00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0499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3947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7583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806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can show both before and after (this piece </a:t>
            </a:r>
            <a:r>
              <a:rPr lang="en-HK" err="1"/>
              <a:t>ionly</a:t>
            </a:r>
            <a:r>
              <a:rPr lang="en-HK"/>
              <a:t> is ok)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30090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6010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need mention which part is old, which part is new (verbally)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- add dataset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064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e41c33f7b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e41c33f7b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346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583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morph methodology (new graphic)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00992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248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result table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- highlight best model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95649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highlight how good</a:t>
            </a:r>
          </a:p>
        </p:txBody>
      </p:sp>
    </p:spTree>
    <p:extLst>
      <p:ext uri="{BB962C8B-B14F-4D97-AF65-F5344CB8AC3E}">
        <p14:creationId xmlns:p14="http://schemas.microsoft.com/office/powerpoint/2010/main" val="8025258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e41c33f7b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e41c33f7b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1785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compare result with other’s work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1807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compare result with other’s work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8995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compare result with other’s work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0848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0f0bdf4e5b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0f0bdf4e5b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1. select model type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2. python .\code\rf_inference.py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5074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12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/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27010289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e41c33f7b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e41c33f7b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7449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/>
              <a:t>built a web app with these functions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/>
              <a:t>displays the possibility of </a:t>
            </a:r>
          </a:p>
        </p:txBody>
      </p:sp>
    </p:spTree>
    <p:extLst>
      <p:ext uri="{BB962C8B-B14F-4D97-AF65-F5344CB8AC3E}">
        <p14:creationId xmlns:p14="http://schemas.microsoft.com/office/powerpoint/2010/main" val="41979475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766150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369515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0f0bdf4e5b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0f0bdf4e5b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1. select model type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2. python .\code\rf_inference.py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10322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/>
              <a:t>built a web app with these functions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HK"/>
              <a:t>displays the possibility of </a:t>
            </a:r>
          </a:p>
        </p:txBody>
      </p:sp>
    </p:spTree>
    <p:extLst>
      <p:ext uri="{BB962C8B-B14F-4D97-AF65-F5344CB8AC3E}">
        <p14:creationId xmlns:p14="http://schemas.microsoft.com/office/powerpoint/2010/main" val="42608547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0f0bdf4e5b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0f0bdf4e5b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/>
              <a:t>will include in print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38128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464144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42506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091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210391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519476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07280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904373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716046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62265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27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e41c33f7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e41c33f7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27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2280050"/>
            <a:ext cx="4965000" cy="15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 b="1"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999900"/>
            <a:ext cx="5097300" cy="59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75800" y="1906300"/>
            <a:ext cx="4648200" cy="14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286800" y="2291500"/>
            <a:ext cx="127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75800" y="3461225"/>
            <a:ext cx="46482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157900" y="1307088"/>
            <a:ext cx="4828200" cy="252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727150" y="1886550"/>
            <a:ext cx="36750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1572350" y="1258200"/>
            <a:ext cx="1463100" cy="548700"/>
          </a:xfrm>
          <a:prstGeom prst="rect">
            <a:avLst/>
          </a:prstGeom>
          <a:solidFill>
            <a:srgbClr val="D1DAE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809600" y="1321150"/>
            <a:ext cx="7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1572350" y="1829103"/>
            <a:ext cx="14631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3"/>
          </p:nvPr>
        </p:nvSpPr>
        <p:spPr>
          <a:xfrm>
            <a:off x="4229100" y="1258200"/>
            <a:ext cx="1463100" cy="54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 hasCustomPrompt="1"/>
          </p:nvPr>
        </p:nvSpPr>
        <p:spPr>
          <a:xfrm>
            <a:off x="3483475" y="1321150"/>
            <a:ext cx="7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5"/>
          </p:nvPr>
        </p:nvSpPr>
        <p:spPr>
          <a:xfrm>
            <a:off x="4229100" y="1829103"/>
            <a:ext cx="14631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6"/>
          </p:nvPr>
        </p:nvSpPr>
        <p:spPr>
          <a:xfrm>
            <a:off x="6871300" y="1258200"/>
            <a:ext cx="1463100" cy="54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7" hasCustomPrompt="1"/>
          </p:nvPr>
        </p:nvSpPr>
        <p:spPr>
          <a:xfrm>
            <a:off x="6132950" y="1321150"/>
            <a:ext cx="7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8"/>
          </p:nvPr>
        </p:nvSpPr>
        <p:spPr>
          <a:xfrm>
            <a:off x="6871300" y="1829103"/>
            <a:ext cx="14631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9"/>
          </p:nvPr>
        </p:nvSpPr>
        <p:spPr>
          <a:xfrm>
            <a:off x="1572050" y="3026750"/>
            <a:ext cx="1463100" cy="54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3" hasCustomPrompt="1"/>
          </p:nvPr>
        </p:nvSpPr>
        <p:spPr>
          <a:xfrm>
            <a:off x="809600" y="3090350"/>
            <a:ext cx="7314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4"/>
          </p:nvPr>
        </p:nvSpPr>
        <p:spPr>
          <a:xfrm>
            <a:off x="1572050" y="3596750"/>
            <a:ext cx="1463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5"/>
          </p:nvPr>
        </p:nvSpPr>
        <p:spPr>
          <a:xfrm>
            <a:off x="4229100" y="3026750"/>
            <a:ext cx="1463100" cy="54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6" hasCustomPrompt="1"/>
          </p:nvPr>
        </p:nvSpPr>
        <p:spPr>
          <a:xfrm>
            <a:off x="3483475" y="3090350"/>
            <a:ext cx="7314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7"/>
          </p:nvPr>
        </p:nvSpPr>
        <p:spPr>
          <a:xfrm>
            <a:off x="4229100" y="3596750"/>
            <a:ext cx="1463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8"/>
          </p:nvPr>
        </p:nvSpPr>
        <p:spPr>
          <a:xfrm>
            <a:off x="6871300" y="3026750"/>
            <a:ext cx="1463100" cy="54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9" hasCustomPrompt="1"/>
          </p:nvPr>
        </p:nvSpPr>
        <p:spPr>
          <a:xfrm>
            <a:off x="6132950" y="3090350"/>
            <a:ext cx="7314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0"/>
          </p:nvPr>
        </p:nvSpPr>
        <p:spPr>
          <a:xfrm>
            <a:off x="6871300" y="3596750"/>
            <a:ext cx="1463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1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/>
          <p:nvPr/>
        </p:nvSpPr>
        <p:spPr>
          <a:xfrm>
            <a:off x="685800" y="552450"/>
            <a:ext cx="7738200" cy="4051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8"/>
          <p:cNvCxnSpPr/>
          <p:nvPr/>
        </p:nvCxnSpPr>
        <p:spPr>
          <a:xfrm>
            <a:off x="7943850" y="540000"/>
            <a:ext cx="1254000" cy="125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38"/>
          <p:cNvCxnSpPr/>
          <p:nvPr/>
        </p:nvCxnSpPr>
        <p:spPr>
          <a:xfrm>
            <a:off x="-27675" y="3437625"/>
            <a:ext cx="1166700" cy="116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39"/>
          <p:cNvCxnSpPr/>
          <p:nvPr/>
        </p:nvCxnSpPr>
        <p:spPr>
          <a:xfrm>
            <a:off x="5048250" y="4873950"/>
            <a:ext cx="4400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9"/>
          <p:cNvSpPr/>
          <p:nvPr/>
        </p:nvSpPr>
        <p:spPr>
          <a:xfrm>
            <a:off x="720000" y="540000"/>
            <a:ext cx="7704000" cy="405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6" name="Google Shape;206;p39"/>
          <p:cNvCxnSpPr/>
          <p:nvPr/>
        </p:nvCxnSpPr>
        <p:spPr>
          <a:xfrm>
            <a:off x="8686800" y="540000"/>
            <a:ext cx="0" cy="283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39"/>
          <p:cNvCxnSpPr/>
          <p:nvPr/>
        </p:nvCxnSpPr>
        <p:spPr>
          <a:xfrm>
            <a:off x="457200" y="-19050"/>
            <a:ext cx="0" cy="4057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ga"/>
              <a:buNone/>
              <a:defRPr sz="35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74DE50-8F64-2743-BD42-4AE1DF369A7C}"/>
              </a:ext>
            </a:extLst>
          </p:cNvPr>
          <p:cNvSpPr txBox="1"/>
          <p:nvPr userDrawn="1"/>
        </p:nvSpPr>
        <p:spPr>
          <a:xfrm>
            <a:off x="8520243" y="4586493"/>
            <a:ext cx="624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BAB2BAB-11DE-4715-BA65-D39234574ED4}" type="slidenum">
              <a:rPr lang="en-HK" smtClean="0"/>
              <a:t>‹#›</a:t>
            </a:fld>
            <a:endParaRPr lang="en-HK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5" r:id="rId5"/>
    <p:sldLayoutId id="2147483659" r:id="rId6"/>
    <p:sldLayoutId id="2147483684" r:id="rId7"/>
    <p:sldLayoutId id="214748368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media" Target="../media/media2.wav"/><Relationship Id="rId7" Type="http://schemas.openxmlformats.org/officeDocument/2006/relationships/image" Target="../media/image5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2.wav"/><Relationship Id="rId9" Type="http://schemas.openxmlformats.org/officeDocument/2006/relationships/image" Target="../media/image5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ctrTitle"/>
          </p:nvPr>
        </p:nvSpPr>
        <p:spPr>
          <a:xfrm>
            <a:off x="690000" y="1876805"/>
            <a:ext cx="4965000" cy="15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Music Teacher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subTitle" idx="1"/>
          </p:nvPr>
        </p:nvSpPr>
        <p:spPr>
          <a:xfrm>
            <a:off x="690000" y="3702186"/>
            <a:ext cx="5486512" cy="858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SemiBold" panose="020F0502020204030204" pitchFamily="34" charset="0"/>
              </a:rPr>
              <a:t>Christy CHENG Tsz Ying (1155157686)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SemiBold" panose="020F0502020204030204" pitchFamily="34" charset="0"/>
              </a:rPr>
              <a:t>Hugo CHEUNG Chi Wang (1155158048)</a:t>
            </a:r>
            <a:endParaRPr>
              <a:latin typeface="Fira Sans SemiBold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F79801-482A-23EF-6834-D9DB9792806E}"/>
              </a:ext>
            </a:extLst>
          </p:cNvPr>
          <p:cNvGrpSpPr/>
          <p:nvPr/>
        </p:nvGrpSpPr>
        <p:grpSpPr>
          <a:xfrm>
            <a:off x="-67575" y="836438"/>
            <a:ext cx="3240075" cy="604875"/>
            <a:chOff x="-85875" y="1435125"/>
            <a:chExt cx="3240075" cy="604875"/>
          </a:xfrm>
        </p:grpSpPr>
        <p:sp>
          <p:nvSpPr>
            <p:cNvPr id="218" name="Google Shape;218;p43"/>
            <p:cNvSpPr/>
            <p:nvPr/>
          </p:nvSpPr>
          <p:spPr>
            <a:xfrm>
              <a:off x="-85875" y="1441200"/>
              <a:ext cx="3108000" cy="598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3" name="Google Shape;223;p43"/>
            <p:cNvSpPr txBox="1"/>
            <p:nvPr/>
          </p:nvSpPr>
          <p:spPr>
            <a:xfrm>
              <a:off x="720000" y="1435125"/>
              <a:ext cx="24342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bg1"/>
                  </a:solidFill>
                  <a:latin typeface="Fira Sans"/>
                  <a:ea typeface="Fira Sans"/>
                  <a:cs typeface="Fira Sans"/>
                  <a:sym typeface="Fira Sans"/>
                </a:rPr>
                <a:t>CJC2302</a:t>
              </a:r>
              <a:endParaRPr sz="10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406C3A-B7A2-8E8B-022F-66FEE26B41A9}"/>
              </a:ext>
            </a:extLst>
          </p:cNvPr>
          <p:cNvSpPr/>
          <p:nvPr/>
        </p:nvSpPr>
        <p:spPr>
          <a:xfrm>
            <a:off x="5971502" y="0"/>
            <a:ext cx="3172497" cy="5143500"/>
          </a:xfrm>
          <a:prstGeom prst="rect">
            <a:avLst/>
          </a:prstGeom>
          <a:ln>
            <a:noFill/>
          </a:ln>
          <a:effectLst>
            <a:outerShdw blurRad="25400" dist="25400" dir="8100000" algn="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7FB169-26F3-A8FF-362B-4DE4B4FF17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543" y="1750198"/>
            <a:ext cx="2536414" cy="17676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- Tempo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19916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7152238" y="802225"/>
            <a:ext cx="198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CE7658D8-A292-4C43-88CA-2D6928C124CD}"/>
              </a:ext>
            </a:extLst>
          </p:cNvPr>
          <p:cNvSpPr txBox="1">
            <a:spLocks/>
          </p:cNvSpPr>
          <p:nvPr/>
        </p:nvSpPr>
        <p:spPr>
          <a:xfrm>
            <a:off x="2364793" y="1024897"/>
            <a:ext cx="4277778" cy="106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Dynamic Tempo Detection Sample Result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28B105DA-E67A-6410-EE36-A3DF1B408F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328" y="1732204"/>
            <a:ext cx="3844849" cy="28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2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sound wave&#10;&#10;Description automatically generated">
            <a:extLst>
              <a:ext uri="{FF2B5EF4-FFF2-40B4-BE49-F238E27FC236}">
                <a16:creationId xmlns:a16="http://schemas.microsoft.com/office/drawing/2014/main" id="{CB3EF569-8F87-2F1C-ABA5-DA31B33AEB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685" y="1814244"/>
            <a:ext cx="2924038" cy="2204847"/>
          </a:xfrm>
          <a:prstGeom prst="rect">
            <a:avLst/>
          </a:prstGeom>
        </p:spPr>
      </p:pic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- Pitch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19916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7152238" y="802225"/>
            <a:ext cx="198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CE7658D8-A292-4C43-88CA-2D6928C124CD}"/>
              </a:ext>
            </a:extLst>
          </p:cNvPr>
          <p:cNvSpPr txBox="1">
            <a:spLocks/>
          </p:cNvSpPr>
          <p:nvPr/>
        </p:nvSpPr>
        <p:spPr>
          <a:xfrm>
            <a:off x="535291" y="1164386"/>
            <a:ext cx="4709061" cy="15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Windowing in Term 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Split the audio into windows by a manual sampling rate and window width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Possible to have two onsets within a window</a:t>
            </a: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6A49ED18-CD10-A06C-347D-9484F2F91222}"/>
              </a:ext>
            </a:extLst>
          </p:cNvPr>
          <p:cNvSpPr txBox="1">
            <a:spLocks/>
          </p:cNvSpPr>
          <p:nvPr/>
        </p:nvSpPr>
        <p:spPr>
          <a:xfrm>
            <a:off x="535291" y="2780527"/>
            <a:ext cx="4844864" cy="193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Windowing in Term 2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Referencing to the onset detection result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Manual sampling rate is not required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9EB0B0-E912-766E-3B78-C7D0835E93D8}"/>
              </a:ext>
            </a:extLst>
          </p:cNvPr>
          <p:cNvSpPr/>
          <p:nvPr/>
        </p:nvSpPr>
        <p:spPr>
          <a:xfrm>
            <a:off x="5669280" y="2203268"/>
            <a:ext cx="209006" cy="15420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49DEF9-63C0-42BE-BDEA-746513B340CA}"/>
              </a:ext>
            </a:extLst>
          </p:cNvPr>
          <p:cNvSpPr/>
          <p:nvPr/>
        </p:nvSpPr>
        <p:spPr>
          <a:xfrm>
            <a:off x="5912444" y="2200026"/>
            <a:ext cx="209006" cy="15453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22F9A7-86D2-D19B-DE62-5EE021F497E2}"/>
              </a:ext>
            </a:extLst>
          </p:cNvPr>
          <p:cNvSpPr/>
          <p:nvPr/>
        </p:nvSpPr>
        <p:spPr>
          <a:xfrm>
            <a:off x="6158027" y="2200025"/>
            <a:ext cx="209006" cy="15453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A91C2-93B8-12D5-EE7F-A59CD91BCF63}"/>
              </a:ext>
            </a:extLst>
          </p:cNvPr>
          <p:cNvSpPr/>
          <p:nvPr/>
        </p:nvSpPr>
        <p:spPr>
          <a:xfrm>
            <a:off x="6367033" y="2200025"/>
            <a:ext cx="209006" cy="15345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E65A8D-7FA7-C118-B630-E5110A39965A}"/>
              </a:ext>
            </a:extLst>
          </p:cNvPr>
          <p:cNvSpPr/>
          <p:nvPr/>
        </p:nvSpPr>
        <p:spPr>
          <a:xfrm>
            <a:off x="6576235" y="2192463"/>
            <a:ext cx="209006" cy="15420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FC30F-4FB5-4ABD-9BE9-B73A33C9F862}"/>
              </a:ext>
            </a:extLst>
          </p:cNvPr>
          <p:cNvSpPr/>
          <p:nvPr/>
        </p:nvSpPr>
        <p:spPr>
          <a:xfrm>
            <a:off x="6789640" y="2209176"/>
            <a:ext cx="209006" cy="152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ADFDDE-B1FA-4A03-AEBA-AE5895DD8C0F}"/>
              </a:ext>
            </a:extLst>
          </p:cNvPr>
          <p:cNvSpPr/>
          <p:nvPr/>
        </p:nvSpPr>
        <p:spPr>
          <a:xfrm>
            <a:off x="7031020" y="2209176"/>
            <a:ext cx="209006" cy="152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D8EFDF-9E5A-CF92-919A-578237DD8831}"/>
              </a:ext>
            </a:extLst>
          </p:cNvPr>
          <p:cNvSpPr/>
          <p:nvPr/>
        </p:nvSpPr>
        <p:spPr>
          <a:xfrm>
            <a:off x="7251130" y="2209175"/>
            <a:ext cx="209006" cy="15253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983C17-C9DE-6953-6CA8-8B07B2D04452}"/>
              </a:ext>
            </a:extLst>
          </p:cNvPr>
          <p:cNvSpPr/>
          <p:nvPr/>
        </p:nvSpPr>
        <p:spPr>
          <a:xfrm>
            <a:off x="7467408" y="2209176"/>
            <a:ext cx="209006" cy="15253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4A416A-9234-7342-93C8-925B1BE8CB90}"/>
              </a:ext>
            </a:extLst>
          </p:cNvPr>
          <p:cNvSpPr/>
          <p:nvPr/>
        </p:nvSpPr>
        <p:spPr>
          <a:xfrm>
            <a:off x="7694689" y="2215788"/>
            <a:ext cx="133306" cy="15187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316603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- Pitch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19916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7152238" y="802225"/>
            <a:ext cx="198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CE7658D8-A292-4C43-88CA-2D6928C124CD}"/>
              </a:ext>
            </a:extLst>
          </p:cNvPr>
          <p:cNvSpPr txBox="1">
            <a:spLocks/>
          </p:cNvSpPr>
          <p:nvPr/>
        </p:nvSpPr>
        <p:spPr>
          <a:xfrm>
            <a:off x="535292" y="550714"/>
            <a:ext cx="4219588" cy="280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Magnitude thresholding in Term 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Manual thresholding are needed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The average magnitude varies tremendously among different input 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DB80DA-69B0-87F5-E8F9-3302176F00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840" y="1137497"/>
            <a:ext cx="3075623" cy="1130744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3B35F85-694E-31A6-FB58-22C5C7CFFB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779"/>
          <a:stretch/>
        </p:blipFill>
        <p:spPr>
          <a:xfrm>
            <a:off x="4754880" y="2875260"/>
            <a:ext cx="3136583" cy="1261540"/>
          </a:xfrm>
          <a:prstGeom prst="rect">
            <a:avLst/>
          </a:prstGeom>
        </p:spPr>
      </p:pic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9E31786A-6F8A-DD1E-5FAA-4517D2B6F180}"/>
              </a:ext>
            </a:extLst>
          </p:cNvPr>
          <p:cNvSpPr txBox="1">
            <a:spLocks/>
          </p:cNvSpPr>
          <p:nvPr/>
        </p:nvSpPr>
        <p:spPr>
          <a:xfrm>
            <a:off x="5035048" y="2171433"/>
            <a:ext cx="2786743" cy="49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100">
                <a:solidFill>
                  <a:schemeClr val="tx1"/>
                </a:solidFill>
                <a:sym typeface="Wingdings" panose="05000000000000000000" pitchFamily="2" charset="2"/>
              </a:rPr>
              <a:t>Sample with a large average magnitude</a:t>
            </a:r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6F75AAB8-22E5-F9E9-F71C-6BAB238F0D29}"/>
              </a:ext>
            </a:extLst>
          </p:cNvPr>
          <p:cNvSpPr txBox="1">
            <a:spLocks/>
          </p:cNvSpPr>
          <p:nvPr/>
        </p:nvSpPr>
        <p:spPr>
          <a:xfrm>
            <a:off x="5035048" y="4090177"/>
            <a:ext cx="2786743" cy="49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100">
                <a:solidFill>
                  <a:schemeClr val="tx1"/>
                </a:solidFill>
                <a:sym typeface="Wingdings" panose="05000000000000000000" pitchFamily="2" charset="2"/>
              </a:rPr>
              <a:t>Sample with a small average magnitude</a:t>
            </a:r>
          </a:p>
        </p:txBody>
      </p:sp>
      <p:sp>
        <p:nvSpPr>
          <p:cNvPr id="11" name="Google Shape;272;p46">
            <a:extLst>
              <a:ext uri="{FF2B5EF4-FFF2-40B4-BE49-F238E27FC236}">
                <a16:creationId xmlns:a16="http://schemas.microsoft.com/office/drawing/2014/main" id="{E6BE1FBE-A94F-5C3F-486C-CB09BC14F587}"/>
              </a:ext>
            </a:extLst>
          </p:cNvPr>
          <p:cNvSpPr txBox="1">
            <a:spLocks/>
          </p:cNvSpPr>
          <p:nvPr/>
        </p:nvSpPr>
        <p:spPr>
          <a:xfrm>
            <a:off x="565772" y="2193926"/>
            <a:ext cx="4219588" cy="280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Magnitude thresholding in Term 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Dynamic thresholding by referencing to the maximum magnitude of input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Customized threshold is not required</a:t>
            </a:r>
          </a:p>
        </p:txBody>
      </p:sp>
    </p:spTree>
    <p:extLst>
      <p:ext uri="{BB962C8B-B14F-4D97-AF65-F5344CB8AC3E}">
        <p14:creationId xmlns:p14="http://schemas.microsoft.com/office/powerpoint/2010/main" val="398270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6408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49652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308138D7-A0B9-350C-F70B-1526B3C55530}"/>
              </a:ext>
            </a:extLst>
          </p:cNvPr>
          <p:cNvSpPr txBox="1">
            <a:spLocks/>
          </p:cNvSpPr>
          <p:nvPr/>
        </p:nvSpPr>
        <p:spPr>
          <a:xfrm>
            <a:off x="3329070" y="1347331"/>
            <a:ext cx="5433427" cy="406099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Scores out of 100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(easier to understand)</a:t>
            </a: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DDA690BC-7451-1DE1-E54D-586005EDB33E}"/>
              </a:ext>
            </a:extLst>
          </p:cNvPr>
          <p:cNvSpPr txBox="1">
            <a:spLocks/>
          </p:cNvSpPr>
          <p:nvPr/>
        </p:nvSpPr>
        <p:spPr>
          <a:xfrm>
            <a:off x="3329070" y="1948982"/>
            <a:ext cx="2030400" cy="406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Pitch Accuracy</a:t>
            </a: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2C0C5505-E485-89F0-D501-A4CD103ED1E7}"/>
              </a:ext>
            </a:extLst>
          </p:cNvPr>
          <p:cNvSpPr txBox="1">
            <a:spLocks/>
          </p:cNvSpPr>
          <p:nvPr/>
        </p:nvSpPr>
        <p:spPr>
          <a:xfrm>
            <a:off x="3329070" y="3812640"/>
            <a:ext cx="2030400" cy="406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Piano Fingering</a:t>
            </a:r>
          </a:p>
        </p:txBody>
      </p:sp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E45867ED-AFFB-3C62-5ABF-067EC4F227F8}"/>
              </a:ext>
            </a:extLst>
          </p:cNvPr>
          <p:cNvSpPr txBox="1">
            <a:spLocks/>
          </p:cNvSpPr>
          <p:nvPr/>
        </p:nvSpPr>
        <p:spPr>
          <a:xfrm>
            <a:off x="3329070" y="2579986"/>
            <a:ext cx="2030400" cy="406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Tempo Stability</a:t>
            </a: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468E01A1-06DA-182D-B45E-072E828D5291}"/>
              </a:ext>
            </a:extLst>
          </p:cNvPr>
          <p:cNvSpPr txBox="1">
            <a:spLocks/>
          </p:cNvSpPr>
          <p:nvPr/>
        </p:nvSpPr>
        <p:spPr>
          <a:xfrm>
            <a:off x="3329663" y="3203014"/>
            <a:ext cx="2029807" cy="406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Dynamic Consistency</a:t>
            </a:r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725C5867-00E9-B842-DE3D-541009C254D8}"/>
              </a:ext>
            </a:extLst>
          </p:cNvPr>
          <p:cNvSpPr txBox="1">
            <a:spLocks/>
          </p:cNvSpPr>
          <p:nvPr/>
        </p:nvSpPr>
        <p:spPr>
          <a:xfrm>
            <a:off x="6732690" y="2824641"/>
            <a:ext cx="2029807" cy="406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Overall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D0E064-8F31-4695-B788-0FF25C3DB7E1}"/>
              </a:ext>
            </a:extLst>
          </p:cNvPr>
          <p:cNvCxnSpPr>
            <a:cxnSpLocks/>
          </p:cNvCxnSpPr>
          <p:nvPr/>
        </p:nvCxnSpPr>
        <p:spPr>
          <a:xfrm>
            <a:off x="2324912" y="3090832"/>
            <a:ext cx="632114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E934B5-9A27-8E86-02C9-78616141FF88}"/>
              </a:ext>
            </a:extLst>
          </p:cNvPr>
          <p:cNvCxnSpPr>
            <a:cxnSpLocks/>
          </p:cNvCxnSpPr>
          <p:nvPr/>
        </p:nvCxnSpPr>
        <p:spPr>
          <a:xfrm>
            <a:off x="5602016" y="3084652"/>
            <a:ext cx="1010731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72;p46">
            <a:extLst>
              <a:ext uri="{FF2B5EF4-FFF2-40B4-BE49-F238E27FC236}">
                <a16:creationId xmlns:a16="http://schemas.microsoft.com/office/drawing/2014/main" id="{2AECEC41-070F-7029-25D1-C75DC9DA9671}"/>
              </a:ext>
            </a:extLst>
          </p:cNvPr>
          <p:cNvSpPr txBox="1">
            <a:spLocks/>
          </p:cNvSpPr>
          <p:nvPr/>
        </p:nvSpPr>
        <p:spPr>
          <a:xfrm>
            <a:off x="5171447" y="2635213"/>
            <a:ext cx="1772591" cy="286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600">
                <a:solidFill>
                  <a:schemeClr val="tx1"/>
                </a:solidFill>
                <a:latin typeface="Fira Sans SemiBold" panose="020B0603050000020004" pitchFamily="34" charset="0"/>
                <a:sym typeface="Wingdings" panose="05000000000000000000" pitchFamily="2" charset="2"/>
              </a:rPr>
              <a:t>Average</a:t>
            </a:r>
          </a:p>
        </p:txBody>
      </p:sp>
      <p:sp>
        <p:nvSpPr>
          <p:cNvPr id="16" name="Google Shape;272;p46">
            <a:extLst>
              <a:ext uri="{FF2B5EF4-FFF2-40B4-BE49-F238E27FC236}">
                <a16:creationId xmlns:a16="http://schemas.microsoft.com/office/drawing/2014/main" id="{5D354AE9-834B-BDFB-355C-618B900237B9}"/>
              </a:ext>
            </a:extLst>
          </p:cNvPr>
          <p:cNvSpPr txBox="1">
            <a:spLocks/>
          </p:cNvSpPr>
          <p:nvPr/>
        </p:nvSpPr>
        <p:spPr>
          <a:xfrm>
            <a:off x="464269" y="2368733"/>
            <a:ext cx="1712556" cy="542069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Transcription</a:t>
            </a:r>
          </a:p>
        </p:txBody>
      </p:sp>
      <p:sp>
        <p:nvSpPr>
          <p:cNvPr id="17" name="Google Shape;272;p46">
            <a:extLst>
              <a:ext uri="{FF2B5EF4-FFF2-40B4-BE49-F238E27FC236}">
                <a16:creationId xmlns:a16="http://schemas.microsoft.com/office/drawing/2014/main" id="{DC99E658-E0E9-64C7-81A1-8C73ED9B6D77}"/>
              </a:ext>
            </a:extLst>
          </p:cNvPr>
          <p:cNvSpPr txBox="1">
            <a:spLocks/>
          </p:cNvSpPr>
          <p:nvPr/>
        </p:nvSpPr>
        <p:spPr>
          <a:xfrm>
            <a:off x="464269" y="3174006"/>
            <a:ext cx="1712556" cy="542069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24880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9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6408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49652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DDA690BC-7451-1DE1-E54D-586005EDB33E}"/>
              </a:ext>
            </a:extLst>
          </p:cNvPr>
          <p:cNvSpPr txBox="1">
            <a:spLocks/>
          </p:cNvSpPr>
          <p:nvPr/>
        </p:nvSpPr>
        <p:spPr>
          <a:xfrm>
            <a:off x="680608" y="1647161"/>
            <a:ext cx="2030400" cy="406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Pitch Accuracy</a:t>
            </a:r>
          </a:p>
        </p:txBody>
      </p:sp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E45867ED-AFFB-3C62-5ABF-067EC4F227F8}"/>
              </a:ext>
            </a:extLst>
          </p:cNvPr>
          <p:cNvSpPr txBox="1">
            <a:spLocks/>
          </p:cNvSpPr>
          <p:nvPr/>
        </p:nvSpPr>
        <p:spPr>
          <a:xfrm>
            <a:off x="671967" y="2746655"/>
            <a:ext cx="2030400" cy="406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Tempo Stability</a:t>
            </a: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468E01A1-06DA-182D-B45E-072E828D5291}"/>
              </a:ext>
            </a:extLst>
          </p:cNvPr>
          <p:cNvSpPr txBox="1">
            <a:spLocks/>
          </p:cNvSpPr>
          <p:nvPr/>
        </p:nvSpPr>
        <p:spPr>
          <a:xfrm>
            <a:off x="680608" y="3846149"/>
            <a:ext cx="2029807" cy="406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Dynamic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03FC9C-0464-AC6E-0655-A026156336C0}"/>
                  </a:ext>
                </a:extLst>
              </p:cNvPr>
              <p:cNvSpPr txBox="1"/>
              <p:nvPr/>
            </p:nvSpPr>
            <p:spPr>
              <a:xfrm>
                <a:off x="3421410" y="1647161"/>
                <a:ext cx="2849370" cy="429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HK" sz="1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HK" sz="1900" b="0" i="0" smtClean="0"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HK" sz="19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HK" sz="19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HK" sz="19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HK" sz="1900" b="0" i="0" smtClean="0">
                            <a:latin typeface="Cambria Math" panose="02040503050406030204" pitchFamily="18" charset="0"/>
                          </a:rPr>
                          <m:t>correct</m:t>
                        </m:r>
                        <m:r>
                          <a:rPr lang="en-HK" sz="19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HK" sz="1900" b="0" i="0" smtClean="0">
                            <a:latin typeface="Cambria Math" panose="02040503050406030204" pitchFamily="18" charset="0"/>
                          </a:rPr>
                          <m:t>notes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HK" sz="1900" b="0" i="0" smtClean="0"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HK" sz="19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HK" sz="19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HK" sz="19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HK" sz="1900" b="0" i="0" smtClean="0">
                            <a:latin typeface="Cambria Math" panose="02040503050406030204" pitchFamily="18" charset="0"/>
                          </a:rPr>
                          <m:t>notes</m:t>
                        </m:r>
                        <m:r>
                          <a:rPr lang="en-HK" sz="19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HK" sz="1900" b="0" i="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n-HK" sz="19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HK" sz="1900" b="0" i="0" smtClean="0">
                            <a:latin typeface="Cambria Math" panose="02040503050406030204" pitchFamily="18" charset="0"/>
                          </a:rPr>
                          <m:t>score</m:t>
                        </m:r>
                      </m:den>
                    </m:f>
                    <m:r>
                      <a:rPr lang="en-HK" sz="1900" b="0" i="0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r>
                  <a:rPr lang="en-HK" sz="190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03FC9C-0464-AC6E-0655-A02615633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410" y="1647161"/>
                <a:ext cx="2849370" cy="429990"/>
              </a:xfrm>
              <a:prstGeom prst="rect">
                <a:avLst/>
              </a:prstGeom>
              <a:blipFill>
                <a:blip r:embed="rId3"/>
                <a:stretch>
                  <a:fillRect l="-2350" b="-1408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D0E265-AB07-66E3-0F0C-2C5723D096A8}"/>
                  </a:ext>
                </a:extLst>
              </p:cNvPr>
              <p:cNvSpPr txBox="1"/>
              <p:nvPr/>
            </p:nvSpPr>
            <p:spPr>
              <a:xfrm>
                <a:off x="6601158" y="3311937"/>
                <a:ext cx="2167392" cy="36085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lIns="0" tIns="72000" rIns="0" bIns="720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𝑠𝑡𝑎𝑛𝑑𝑎𝑟𝑑</m:t>
                      </m:r>
                      <m:r>
                        <a:rPr lang="en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𝑑𝑒𝑣𝑖𝑎𝑡𝑖𝑜𝑛</m:t>
                      </m:r>
                    </m:oMath>
                  </m:oMathPara>
                </a14:m>
                <a:endParaRPr lang="en-HK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D0E265-AB07-66E3-0F0C-2C5723D0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58" y="3311937"/>
                <a:ext cx="2167392" cy="360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C286696-86C3-6247-6EDA-50C8B49C26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410" y="3786540"/>
            <a:ext cx="2975403" cy="57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3C27A4-119D-4559-9538-44451D5F633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411" y="2715509"/>
            <a:ext cx="2472152" cy="53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8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6408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49652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308138D7-A0B9-350C-F70B-1526B3C55530}"/>
              </a:ext>
            </a:extLst>
          </p:cNvPr>
          <p:cNvSpPr txBox="1">
            <a:spLocks/>
          </p:cNvSpPr>
          <p:nvPr/>
        </p:nvSpPr>
        <p:spPr>
          <a:xfrm>
            <a:off x="446830" y="1068660"/>
            <a:ext cx="3995326" cy="119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Piano Fingering Cost Function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13 arbitrary rules </a:t>
            </a:r>
            <a:r>
              <a:rPr lang="en-HK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HK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by </a:t>
            </a:r>
            <a:r>
              <a:rPr lang="en-HK" i="0" u="none" strike="noStrike" baseline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Parncutt</a:t>
            </a:r>
            <a:r>
              <a:rPr lang="en-HK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 et al. [1]</a:t>
            </a:r>
            <a:r>
              <a:rPr lang="en-US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designed for monophonic music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2">
                <a:extLst>
                  <a:ext uri="{FF2B5EF4-FFF2-40B4-BE49-F238E27FC236}">
                    <a16:creationId xmlns:a16="http://schemas.microsoft.com/office/drawing/2014/main" id="{8323FDD1-F828-97A7-228C-597D12CBCB21}"/>
                  </a:ext>
                </a:extLst>
              </p:cNvPr>
              <p:cNvSpPr txBox="1"/>
              <p:nvPr/>
            </p:nvSpPr>
            <p:spPr>
              <a:xfrm>
                <a:off x="5427194" y="3523249"/>
                <a:ext cx="3460873" cy="818026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lIns="0" tIns="72000" rIns="0" bIns="7200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𝑑𝑒𝑡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detected</m:t>
                      </m:r>
                      <m: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fingering</m:t>
                      </m:r>
                    </m:oMath>
                  </m:oMathPara>
                </a14:m>
                <a:endParaRPr lang="en-HK" b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𝑔𝑒𝑛</m:t>
                          </m:r>
                        </m:sub>
                      </m:sSub>
                      <m:r>
                        <a:rPr lang="en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generated</m:t>
                      </m:r>
                      <m: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HK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fingering</m:t>
                      </m:r>
                    </m:oMath>
                  </m:oMathPara>
                </a14:m>
                <a:endParaRPr lang="en-HK"/>
              </a:p>
            </p:txBody>
          </p:sp>
        </mc:Choice>
        <mc:Fallback xmlns="">
          <p:sp>
            <p:nvSpPr>
              <p:cNvPr id="3" name="TextBox 12">
                <a:extLst>
                  <a:ext uri="{FF2B5EF4-FFF2-40B4-BE49-F238E27FC236}">
                    <a16:creationId xmlns:a16="http://schemas.microsoft.com/office/drawing/2014/main" id="{8323FDD1-F828-97A7-228C-597D12CBC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94" y="3523249"/>
                <a:ext cx="3460873" cy="818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B60DB004-43D0-53CE-DC56-317CE6BF791B}"/>
                  </a:ext>
                </a:extLst>
              </p:cNvPr>
              <p:cNvSpPr txBox="1"/>
              <p:nvPr/>
            </p:nvSpPr>
            <p:spPr>
              <a:xfrm>
                <a:off x="6106187" y="2736302"/>
                <a:ext cx="1875000" cy="599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1900" b="0" i="1" smtClean="0">
                          <a:latin typeface="Cambria Math" panose="02040503050406030204" pitchFamily="18" charset="0"/>
                        </a:rPr>
                        <m:t>100−</m:t>
                      </m:r>
                      <m:f>
                        <m:fPr>
                          <m:ctrlPr>
                            <a:rPr lang="en-HK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HK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HK" sz="19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HK" sz="19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sub>
                          </m:sSub>
                          <m:r>
                            <a:rPr lang="en-HK" sz="19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HK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HK" sz="19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HK" sz="1900" b="0" i="0" smtClean="0">
                                  <a:latin typeface="Cambria Math" panose="02040503050406030204" pitchFamily="18" charset="0"/>
                                </a:rPr>
                                <m:t>gen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HK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HK" sz="19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HK" sz="1900" b="0" i="0" smtClean="0">
                                  <a:latin typeface="Cambria Math" panose="02040503050406030204" pitchFamily="18" charset="0"/>
                                </a:rPr>
                                <m:t>gen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HK" sz="1900"/>
              </a:p>
            </p:txBody>
          </p:sp>
        </mc:Choice>
        <mc:Fallback xmlns=""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B60DB004-43D0-53CE-DC56-317CE6BF7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87" y="2736302"/>
                <a:ext cx="1875000" cy="599780"/>
              </a:xfrm>
              <a:prstGeom prst="rect">
                <a:avLst/>
              </a:prstGeom>
              <a:blipFill>
                <a:blip r:embed="rId4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FC4475E8-275A-D7E3-900C-0BA9825644CF}"/>
              </a:ext>
            </a:extLst>
          </p:cNvPr>
          <p:cNvSpPr txBox="1">
            <a:spLocks/>
          </p:cNvSpPr>
          <p:nvPr/>
        </p:nvSpPr>
        <p:spPr>
          <a:xfrm>
            <a:off x="5136704" y="1156249"/>
            <a:ext cx="4041855" cy="147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Piano Fingering Score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generate fingerings based on transcription</a:t>
            </a:r>
          </a:p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 compare with cost of detected fingerings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higher detected cost  lower score</a:t>
            </a:r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FC302767-A3F6-DD95-94C0-E644245CB056}"/>
              </a:ext>
            </a:extLst>
          </p:cNvPr>
          <p:cNvSpPr txBox="1">
            <a:spLocks/>
          </p:cNvSpPr>
          <p:nvPr/>
        </p:nvSpPr>
        <p:spPr>
          <a:xfrm>
            <a:off x="513190" y="2171672"/>
            <a:ext cx="4756234" cy="82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“vertical” and “horizontal” cost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(by 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Kasimi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et al. [2])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proposed polyphonic cost rules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C272F-7DE1-6AC7-DBF1-9763F9DF0C1D}"/>
              </a:ext>
            </a:extLst>
          </p:cNvPr>
          <p:cNvSpPr txBox="1"/>
          <p:nvPr/>
        </p:nvSpPr>
        <p:spPr>
          <a:xfrm>
            <a:off x="513190" y="3020852"/>
            <a:ext cx="4623514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latin typeface="Fira Sans" panose="020B0503050000020004" pitchFamily="34" charset="0"/>
                <a:sym typeface="Wingdings" panose="05000000000000000000" pitchFamily="2" charset="2"/>
              </a:rPr>
              <a:t>Vertical Cost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sym typeface="Wingdings" panose="05000000000000000000" pitchFamily="2" charset="2"/>
              </a:rPr>
              <a:t>pairwise maximum cost + weak finger rule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7B17F-D6D2-DF27-D864-2CCB57365DFF}"/>
              </a:ext>
            </a:extLst>
          </p:cNvPr>
          <p:cNvSpPr txBox="1"/>
          <p:nvPr/>
        </p:nvSpPr>
        <p:spPr>
          <a:xfrm>
            <a:off x="513190" y="3733684"/>
            <a:ext cx="4623514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latin typeface="Fira Sans" panose="020B0503050000020004" pitchFamily="34" charset="0"/>
                <a:sym typeface="Wingdings" panose="05000000000000000000" pitchFamily="2" charset="2"/>
              </a:rPr>
              <a:t>Horizontal Cost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sym typeface="Wingdings" panose="05000000000000000000" pitchFamily="2" charset="2"/>
              </a:rPr>
              <a:t>two-chord transition: pairwise maximum cost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sym typeface="Wingdings" panose="05000000000000000000" pitchFamily="2" charset="2"/>
              </a:rPr>
              <a:t>three-chord transition: cost using lowest pitch only</a:t>
            </a:r>
          </a:p>
        </p:txBody>
      </p:sp>
    </p:spTree>
    <p:extLst>
      <p:ext uri="{BB962C8B-B14F-4D97-AF65-F5344CB8AC3E}">
        <p14:creationId xmlns:p14="http://schemas.microsoft.com/office/powerpoint/2010/main" val="197562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399246" y="516025"/>
            <a:ext cx="8345507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Presentation - Performance Transcript</a:t>
            </a:r>
            <a:endParaRPr sz="3200"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76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8378115" y="802225"/>
            <a:ext cx="76588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97943416-53B3-EFCF-BD77-57042C1C6CE4}"/>
              </a:ext>
            </a:extLst>
          </p:cNvPr>
          <p:cNvSpPr txBox="1">
            <a:spLocks/>
          </p:cNvSpPr>
          <p:nvPr/>
        </p:nvSpPr>
        <p:spPr>
          <a:xfrm>
            <a:off x="5153880" y="1721721"/>
            <a:ext cx="3720023" cy="170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800">
                <a:solidFill>
                  <a:schemeClr val="tx1"/>
                </a:solidFill>
                <a:latin typeface="Fira Sans" panose="020B0503050000020004" pitchFamily="34" charset="0"/>
                <a:sym typeface="Wingdings" panose="05000000000000000000" pitchFamily="2" charset="2"/>
              </a:rPr>
              <a:t>Pitch Detection</a:t>
            </a:r>
          </a:p>
          <a:p>
            <a:pPr marL="0" indent="0">
              <a:lnSpc>
                <a:spcPct val="150000"/>
              </a:lnSpc>
            </a:pPr>
            <a:r>
              <a:rPr lang="en-US" sz="1800">
                <a:solidFill>
                  <a:schemeClr val="tx1"/>
                </a:solidFill>
                <a:latin typeface="Fira Sans" panose="020B0503050000020004" pitchFamily="34" charset="0"/>
                <a:sym typeface="Wingdings" panose="05000000000000000000" pitchFamily="2" charset="2"/>
              </a:rPr>
              <a:t>Wrong Notes Highlighting</a:t>
            </a:r>
          </a:p>
          <a:p>
            <a:pPr marL="0" indent="0">
              <a:lnSpc>
                <a:spcPct val="150000"/>
              </a:lnSpc>
            </a:pPr>
            <a:r>
              <a:rPr lang="en-US" sz="1800">
                <a:solidFill>
                  <a:schemeClr val="tx1"/>
                </a:solidFill>
                <a:latin typeface="Fira Sans" panose="020B0503050000020004" pitchFamily="34" charset="0"/>
                <a:sym typeface="Wingdings" panose="05000000000000000000" pitchFamily="2" charset="2"/>
              </a:rPr>
              <a:t>Piano Fingering + L/R Separation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C94725-66B3-5804-1E73-F26C99AB9A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04" y="1495733"/>
            <a:ext cx="4425493" cy="192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49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309BA-11C3-FF6F-971F-BF36E4D9BA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389" y="1616458"/>
            <a:ext cx="2758525" cy="2811944"/>
          </a:xfrm>
          <a:prstGeom prst="rect">
            <a:avLst/>
          </a:prstGeom>
        </p:spPr>
      </p:pic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0880DFFF-320A-FB53-5204-7885DD6BC19D}"/>
              </a:ext>
            </a:extLst>
          </p:cNvPr>
          <p:cNvSpPr txBox="1">
            <a:spLocks/>
          </p:cNvSpPr>
          <p:nvPr/>
        </p:nvSpPr>
        <p:spPr>
          <a:xfrm>
            <a:off x="558001" y="1049669"/>
            <a:ext cx="3385299" cy="49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Metrics: Polar Area Chart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9B854-1D6C-1D9B-698B-03797FD52B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3267" y="1537667"/>
            <a:ext cx="2516450" cy="30571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666EDB-2267-AF7D-4683-99EE398F7B34}"/>
              </a:ext>
            </a:extLst>
          </p:cNvPr>
          <p:cNvSpPr/>
          <p:nvPr/>
        </p:nvSpPr>
        <p:spPr>
          <a:xfrm>
            <a:off x="902289" y="1632906"/>
            <a:ext cx="2670532" cy="41995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97943416-53B3-EFCF-BD77-57042C1C6CE4}"/>
              </a:ext>
            </a:extLst>
          </p:cNvPr>
          <p:cNvSpPr txBox="1">
            <a:spLocks/>
          </p:cNvSpPr>
          <p:nvPr/>
        </p:nvSpPr>
        <p:spPr>
          <a:xfrm>
            <a:off x="4054690" y="1042249"/>
            <a:ext cx="4093605" cy="49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Detailed Analytics: Pop-up Window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DEB56D-846B-A1F2-E1BD-33AF2FB88155}"/>
              </a:ext>
            </a:extLst>
          </p:cNvPr>
          <p:cNvCxnSpPr>
            <a:cxnSpLocks/>
          </p:cNvCxnSpPr>
          <p:nvPr/>
        </p:nvCxnSpPr>
        <p:spPr>
          <a:xfrm>
            <a:off x="3678359" y="1842882"/>
            <a:ext cx="1002909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72;p46">
            <a:extLst>
              <a:ext uri="{FF2B5EF4-FFF2-40B4-BE49-F238E27FC236}">
                <a16:creationId xmlns:a16="http://schemas.microsoft.com/office/drawing/2014/main" id="{46EA99AD-249E-7605-FFAD-AA801B8E4298}"/>
              </a:ext>
            </a:extLst>
          </p:cNvPr>
          <p:cNvSpPr txBox="1">
            <a:spLocks/>
          </p:cNvSpPr>
          <p:nvPr/>
        </p:nvSpPr>
        <p:spPr>
          <a:xfrm>
            <a:off x="7359717" y="2097761"/>
            <a:ext cx="1705790" cy="26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bg2">
                    <a:lumMod val="75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Text Explanation</a:t>
            </a:r>
            <a:endParaRPr lang="en-US" sz="1200">
              <a:solidFill>
                <a:schemeClr val="bg2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13" name="Google Shape;272;p46">
            <a:extLst>
              <a:ext uri="{FF2B5EF4-FFF2-40B4-BE49-F238E27FC236}">
                <a16:creationId xmlns:a16="http://schemas.microsoft.com/office/drawing/2014/main" id="{478FB826-F91B-BD53-124E-E93E96E31B57}"/>
              </a:ext>
            </a:extLst>
          </p:cNvPr>
          <p:cNvSpPr txBox="1">
            <a:spLocks/>
          </p:cNvSpPr>
          <p:nvPr/>
        </p:nvSpPr>
        <p:spPr>
          <a:xfrm>
            <a:off x="7359717" y="3377696"/>
            <a:ext cx="1705790" cy="26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bg2">
                    <a:lumMod val="75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Technical Graphs</a:t>
            </a:r>
            <a:endParaRPr lang="en-US" sz="1200">
              <a:solidFill>
                <a:schemeClr val="bg2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9" name="Google Shape;294;p47">
            <a:extLst>
              <a:ext uri="{FF2B5EF4-FFF2-40B4-BE49-F238E27FC236}">
                <a16:creationId xmlns:a16="http://schemas.microsoft.com/office/drawing/2014/main" id="{28BEA5AD-772F-1A49-393B-740ED96FF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246" y="424585"/>
            <a:ext cx="8345507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Presentation - Metrics</a:t>
            </a:r>
            <a:endParaRPr sz="3200"/>
          </a:p>
        </p:txBody>
      </p:sp>
      <p:cxnSp>
        <p:nvCxnSpPr>
          <p:cNvPr id="12" name="Google Shape;296;p47">
            <a:extLst>
              <a:ext uri="{FF2B5EF4-FFF2-40B4-BE49-F238E27FC236}">
                <a16:creationId xmlns:a16="http://schemas.microsoft.com/office/drawing/2014/main" id="{B1B6A1A1-16A2-E268-2A33-0C39463B5A30}"/>
              </a:ext>
            </a:extLst>
          </p:cNvPr>
          <p:cNvCxnSpPr>
            <a:cxnSpLocks/>
          </p:cNvCxnSpPr>
          <p:nvPr/>
        </p:nvCxnSpPr>
        <p:spPr>
          <a:xfrm>
            <a:off x="125" y="710785"/>
            <a:ext cx="76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97;p47">
            <a:extLst>
              <a:ext uri="{FF2B5EF4-FFF2-40B4-BE49-F238E27FC236}">
                <a16:creationId xmlns:a16="http://schemas.microsoft.com/office/drawing/2014/main" id="{4204E4EB-326D-858F-5123-AA7A9F40CB2A}"/>
              </a:ext>
            </a:extLst>
          </p:cNvPr>
          <p:cNvCxnSpPr>
            <a:cxnSpLocks/>
          </p:cNvCxnSpPr>
          <p:nvPr/>
        </p:nvCxnSpPr>
        <p:spPr>
          <a:xfrm>
            <a:off x="8378115" y="710785"/>
            <a:ext cx="76588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6EB946A6-2101-0BC0-966D-21AF60CF9598}"/>
              </a:ext>
            </a:extLst>
          </p:cNvPr>
          <p:cNvSpPr txBox="1">
            <a:spLocks/>
          </p:cNvSpPr>
          <p:nvPr/>
        </p:nvSpPr>
        <p:spPr>
          <a:xfrm>
            <a:off x="2988883" y="4015414"/>
            <a:ext cx="1705790" cy="495951"/>
          </a:xfrm>
          <a:prstGeom prst="rect">
            <a:avLst/>
          </a:prstGeom>
          <a:noFill/>
          <a:ln w="12700">
            <a:solidFill>
              <a:schemeClr val="accent1">
                <a:lumMod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Library: Chart.js</a:t>
            </a:r>
            <a:endParaRPr lang="en-US" sz="120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290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  <p:bldP spid="13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523EF15D-8F8A-5379-FE14-E6EF9D5A5B51}"/>
              </a:ext>
            </a:extLst>
          </p:cNvPr>
          <p:cNvSpPr txBox="1">
            <a:spLocks/>
          </p:cNvSpPr>
          <p:nvPr/>
        </p:nvSpPr>
        <p:spPr>
          <a:xfrm>
            <a:off x="4431255" y="1023669"/>
            <a:ext cx="4120398" cy="15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Multi-line Chart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Show multiple analytics on same time scale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Synchronized playback with video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Zoom-in and display details on hover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6973F3-2E51-7020-D399-62DDFF06E2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621" y="1121040"/>
            <a:ext cx="3563015" cy="3710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32D43D-A1F9-B16D-F7E4-93703619E9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255" y="2490275"/>
            <a:ext cx="4298429" cy="20654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B7462E-D117-2C00-4160-5D46B8973C23}"/>
              </a:ext>
            </a:extLst>
          </p:cNvPr>
          <p:cNvSpPr/>
          <p:nvPr/>
        </p:nvSpPr>
        <p:spPr>
          <a:xfrm>
            <a:off x="2640969" y="2797701"/>
            <a:ext cx="392901" cy="19196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1C9CE4-5090-4817-6921-36711A5B4458}"/>
              </a:ext>
            </a:extLst>
          </p:cNvPr>
          <p:cNvSpPr/>
          <p:nvPr/>
        </p:nvSpPr>
        <p:spPr>
          <a:xfrm>
            <a:off x="354621" y="3128513"/>
            <a:ext cx="3563015" cy="170304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2" name="Google Shape;294;p47">
            <a:extLst>
              <a:ext uri="{FF2B5EF4-FFF2-40B4-BE49-F238E27FC236}">
                <a16:creationId xmlns:a16="http://schemas.microsoft.com/office/drawing/2014/main" id="{660B780F-7D3E-A5F8-3A1B-052DC8719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246" y="383022"/>
            <a:ext cx="8345507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Presentation - Analytics</a:t>
            </a:r>
            <a:endParaRPr sz="3200"/>
          </a:p>
        </p:txBody>
      </p:sp>
      <p:cxnSp>
        <p:nvCxnSpPr>
          <p:cNvPr id="23" name="Google Shape;296;p47">
            <a:extLst>
              <a:ext uri="{FF2B5EF4-FFF2-40B4-BE49-F238E27FC236}">
                <a16:creationId xmlns:a16="http://schemas.microsoft.com/office/drawing/2014/main" id="{67D5E234-3BA6-3B61-5A4D-89D08605C82B}"/>
              </a:ext>
            </a:extLst>
          </p:cNvPr>
          <p:cNvCxnSpPr>
            <a:cxnSpLocks/>
          </p:cNvCxnSpPr>
          <p:nvPr/>
        </p:nvCxnSpPr>
        <p:spPr>
          <a:xfrm>
            <a:off x="125" y="669222"/>
            <a:ext cx="76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97;p47">
            <a:extLst>
              <a:ext uri="{FF2B5EF4-FFF2-40B4-BE49-F238E27FC236}">
                <a16:creationId xmlns:a16="http://schemas.microsoft.com/office/drawing/2014/main" id="{D0981F59-44B4-6B76-2A1E-4722B8DD57FC}"/>
              </a:ext>
            </a:extLst>
          </p:cNvPr>
          <p:cNvCxnSpPr>
            <a:cxnSpLocks/>
          </p:cNvCxnSpPr>
          <p:nvPr/>
        </p:nvCxnSpPr>
        <p:spPr>
          <a:xfrm>
            <a:off x="8378115" y="669222"/>
            <a:ext cx="76588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83BEC176-3451-2706-EF43-7F11DA07BBFB}"/>
              </a:ext>
            </a:extLst>
          </p:cNvPr>
          <p:cNvSpPr txBox="1">
            <a:spLocks/>
          </p:cNvSpPr>
          <p:nvPr/>
        </p:nvSpPr>
        <p:spPr>
          <a:xfrm>
            <a:off x="2039007" y="4406183"/>
            <a:ext cx="4784496" cy="40341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Implementation: React Video Player Callback + Chart.js</a:t>
            </a:r>
            <a:endParaRPr lang="en-US" sz="120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85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4" grpId="0" animBg="1"/>
      <p:bldP spid="16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;p53">
            <a:extLst>
              <a:ext uri="{FF2B5EF4-FFF2-40B4-BE49-F238E27FC236}">
                <a16:creationId xmlns:a16="http://schemas.microsoft.com/office/drawing/2014/main" id="{958435CE-F2F6-E1D8-38E5-DF7EDD66356B}"/>
              </a:ext>
            </a:extLst>
          </p:cNvPr>
          <p:cNvSpPr/>
          <p:nvPr/>
        </p:nvSpPr>
        <p:spPr>
          <a:xfrm>
            <a:off x="2680077" y="1174594"/>
            <a:ext cx="6463923" cy="27943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8"/>
          <p:cNvSpPr/>
          <p:nvPr/>
        </p:nvSpPr>
        <p:spPr>
          <a:xfrm rot="10800000" flipH="1">
            <a:off x="529209" y="1570144"/>
            <a:ext cx="1467900" cy="201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173400" y="1857300"/>
            <a:ext cx="4648200" cy="14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Analysis</a:t>
            </a:r>
            <a:endParaRPr/>
          </a:p>
        </p:txBody>
      </p:sp>
      <p:sp>
        <p:nvSpPr>
          <p:cNvPr id="305" name="Google Shape;305;p48"/>
          <p:cNvSpPr txBox="1">
            <a:spLocks noGrp="1"/>
          </p:cNvSpPr>
          <p:nvPr>
            <p:ph type="title" idx="2"/>
          </p:nvPr>
        </p:nvSpPr>
        <p:spPr>
          <a:xfrm>
            <a:off x="626559" y="1933969"/>
            <a:ext cx="127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03.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307" name="Google Shape;307;p48"/>
          <p:cNvCxnSpPr/>
          <p:nvPr/>
        </p:nvCxnSpPr>
        <p:spPr>
          <a:xfrm>
            <a:off x="0" y="2291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307;p48">
            <a:extLst>
              <a:ext uri="{FF2B5EF4-FFF2-40B4-BE49-F238E27FC236}">
                <a16:creationId xmlns:a16="http://schemas.microsoft.com/office/drawing/2014/main" id="{3B8A9EED-BB2C-0920-CCAC-2E38BD1277BA}"/>
              </a:ext>
            </a:extLst>
          </p:cNvPr>
          <p:cNvCxnSpPr/>
          <p:nvPr/>
        </p:nvCxnSpPr>
        <p:spPr>
          <a:xfrm>
            <a:off x="5970600" y="49144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195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/>
          <p:nvPr/>
        </p:nvSpPr>
        <p:spPr>
          <a:xfrm rot="10800000" flipH="1">
            <a:off x="824150" y="3026630"/>
            <a:ext cx="748200" cy="150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5"/>
          <p:cNvSpPr/>
          <p:nvPr/>
        </p:nvSpPr>
        <p:spPr>
          <a:xfrm rot="10800000" flipH="1">
            <a:off x="3480900" y="3026630"/>
            <a:ext cx="748200" cy="150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5"/>
          <p:cNvSpPr/>
          <p:nvPr/>
        </p:nvSpPr>
        <p:spPr>
          <a:xfrm rot="10800000" flipH="1">
            <a:off x="6123100" y="3026630"/>
            <a:ext cx="748200" cy="150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5"/>
          <p:cNvSpPr/>
          <p:nvPr/>
        </p:nvSpPr>
        <p:spPr>
          <a:xfrm rot="10800000" flipH="1">
            <a:off x="6123100" y="1258080"/>
            <a:ext cx="748200" cy="150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5"/>
          <p:cNvSpPr/>
          <p:nvPr/>
        </p:nvSpPr>
        <p:spPr>
          <a:xfrm rot="10800000" flipH="1">
            <a:off x="3480900" y="1258080"/>
            <a:ext cx="748200" cy="150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 rot="10800000" flipH="1">
            <a:off x="824150" y="1258080"/>
            <a:ext cx="748200" cy="150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title"/>
          </p:nvPr>
        </p:nvSpPr>
        <p:spPr>
          <a:xfrm>
            <a:off x="1572350" y="1258200"/>
            <a:ext cx="1463100" cy="5487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6" name="Google Shape;246;p45"/>
          <p:cNvSpPr txBox="1">
            <a:spLocks noGrp="1"/>
          </p:cNvSpPr>
          <p:nvPr>
            <p:ph type="title" idx="2"/>
          </p:nvPr>
        </p:nvSpPr>
        <p:spPr>
          <a:xfrm>
            <a:off x="809600" y="1321150"/>
            <a:ext cx="7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01.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47" name="Google Shape;247;p45"/>
          <p:cNvSpPr txBox="1">
            <a:spLocks noGrp="1"/>
          </p:cNvSpPr>
          <p:nvPr>
            <p:ph type="subTitle" idx="1"/>
          </p:nvPr>
        </p:nvSpPr>
        <p:spPr>
          <a:xfrm>
            <a:off x="1572350" y="1829103"/>
            <a:ext cx="1540018" cy="93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300"/>
              </a:spcAft>
              <a:buClr>
                <a:schemeClr val="dk2"/>
              </a:buClr>
              <a:buSzPts val="1100"/>
              <a:buFont typeface="Arial"/>
            </a:pPr>
            <a:r>
              <a:rPr lang="en"/>
              <a:t>Project Overview</a:t>
            </a:r>
          </a:p>
        </p:txBody>
      </p:sp>
      <p:sp>
        <p:nvSpPr>
          <p:cNvPr id="248" name="Google Shape;248;p45"/>
          <p:cNvSpPr txBox="1">
            <a:spLocks noGrp="1"/>
          </p:cNvSpPr>
          <p:nvPr>
            <p:ph type="title" idx="3"/>
          </p:nvPr>
        </p:nvSpPr>
        <p:spPr>
          <a:xfrm>
            <a:off x="4229100" y="1258200"/>
            <a:ext cx="146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title" idx="4"/>
          </p:nvPr>
        </p:nvSpPr>
        <p:spPr>
          <a:xfrm>
            <a:off x="3483475" y="1321150"/>
            <a:ext cx="7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02.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50" name="Google Shape;250;p45"/>
          <p:cNvSpPr txBox="1">
            <a:spLocks noGrp="1"/>
          </p:cNvSpPr>
          <p:nvPr>
            <p:ph type="subTitle" idx="5"/>
          </p:nvPr>
        </p:nvSpPr>
        <p:spPr>
          <a:xfrm>
            <a:off x="4229100" y="1829103"/>
            <a:ext cx="1525468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Improvement</a:t>
            </a:r>
          </a:p>
          <a:p>
            <a:pPr marL="0" lvl="0" indent="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Integrate to App</a:t>
            </a:r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 idx="6"/>
          </p:nvPr>
        </p:nvSpPr>
        <p:spPr>
          <a:xfrm>
            <a:off x="6871300" y="1258200"/>
            <a:ext cx="146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Emotion Analysis</a:t>
            </a:r>
            <a:endParaRPr/>
          </a:p>
        </p:txBody>
      </p:sp>
      <p:sp>
        <p:nvSpPr>
          <p:cNvPr id="252" name="Google Shape;252;p45"/>
          <p:cNvSpPr txBox="1">
            <a:spLocks noGrp="1"/>
          </p:cNvSpPr>
          <p:nvPr>
            <p:ph type="title" idx="7"/>
          </p:nvPr>
        </p:nvSpPr>
        <p:spPr>
          <a:xfrm>
            <a:off x="6132950" y="1321150"/>
            <a:ext cx="73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03.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53" name="Google Shape;253;p45"/>
          <p:cNvSpPr txBox="1">
            <a:spLocks noGrp="1"/>
          </p:cNvSpPr>
          <p:nvPr>
            <p:ph type="subTitle" idx="8"/>
          </p:nvPr>
        </p:nvSpPr>
        <p:spPr>
          <a:xfrm>
            <a:off x="6871300" y="1829103"/>
            <a:ext cx="14631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Random Forest</a:t>
            </a:r>
          </a:p>
          <a:p>
            <a:pPr marL="0" lvl="0" indent="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Musical Feature</a:t>
            </a:r>
          </a:p>
        </p:txBody>
      </p:sp>
      <p:sp>
        <p:nvSpPr>
          <p:cNvPr id="254" name="Google Shape;254;p45"/>
          <p:cNvSpPr txBox="1">
            <a:spLocks noGrp="1"/>
          </p:cNvSpPr>
          <p:nvPr>
            <p:ph type="title" idx="9"/>
          </p:nvPr>
        </p:nvSpPr>
        <p:spPr>
          <a:xfrm>
            <a:off x="1572050" y="3026750"/>
            <a:ext cx="146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 Analysis </a:t>
            </a:r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title" idx="13"/>
          </p:nvPr>
        </p:nvSpPr>
        <p:spPr>
          <a:xfrm>
            <a:off x="809600" y="3090350"/>
            <a:ext cx="7314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04.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56" name="Google Shape;256;p45"/>
          <p:cNvSpPr txBox="1">
            <a:spLocks noGrp="1"/>
          </p:cNvSpPr>
          <p:nvPr>
            <p:ph type="subTitle" idx="14"/>
          </p:nvPr>
        </p:nvSpPr>
        <p:spPr>
          <a:xfrm>
            <a:off x="1572050" y="3596750"/>
            <a:ext cx="1463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300"/>
              </a:spcAft>
              <a:buClr>
                <a:schemeClr val="dk2"/>
              </a:buClr>
              <a:buSzPts val="1100"/>
              <a:buFont typeface="Arial"/>
            </a:pPr>
            <a:r>
              <a:rPr lang="en"/>
              <a:t>Spectrogram</a:t>
            </a:r>
          </a:p>
          <a:p>
            <a:pPr marL="0" indent="0">
              <a:spcAft>
                <a:spcPts val="300"/>
              </a:spcAft>
              <a:buClr>
                <a:schemeClr val="dk2"/>
              </a:buClr>
              <a:buSzPts val="1100"/>
              <a:buFont typeface="Arial"/>
            </a:pPr>
            <a:r>
              <a:rPr lang="en"/>
              <a:t>CNN Model</a:t>
            </a:r>
            <a:endParaRPr/>
          </a:p>
        </p:txBody>
      </p:sp>
      <p:sp>
        <p:nvSpPr>
          <p:cNvPr id="257" name="Google Shape;257;p45"/>
          <p:cNvSpPr txBox="1">
            <a:spLocks noGrp="1"/>
          </p:cNvSpPr>
          <p:nvPr>
            <p:ph type="title" idx="15"/>
          </p:nvPr>
        </p:nvSpPr>
        <p:spPr>
          <a:xfrm>
            <a:off x="4229100" y="3026750"/>
            <a:ext cx="146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HK"/>
              <a:t>Web Application</a:t>
            </a:r>
            <a:endParaRPr/>
          </a:p>
        </p:txBody>
      </p:sp>
      <p:sp>
        <p:nvSpPr>
          <p:cNvPr id="258" name="Google Shape;258;p45"/>
          <p:cNvSpPr txBox="1">
            <a:spLocks noGrp="1"/>
          </p:cNvSpPr>
          <p:nvPr>
            <p:ph type="title" idx="16"/>
          </p:nvPr>
        </p:nvSpPr>
        <p:spPr>
          <a:xfrm>
            <a:off x="3483475" y="3090350"/>
            <a:ext cx="7314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05.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59" name="Google Shape;259;p45"/>
          <p:cNvSpPr txBox="1">
            <a:spLocks noGrp="1"/>
          </p:cNvSpPr>
          <p:nvPr>
            <p:ph type="subTitle" idx="17"/>
          </p:nvPr>
        </p:nvSpPr>
        <p:spPr>
          <a:xfrm>
            <a:off x="4229100" y="3596750"/>
            <a:ext cx="1463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300"/>
              </a:spcAft>
              <a:buClr>
                <a:schemeClr val="dk2"/>
              </a:buClr>
              <a:buSzPts val="1100"/>
              <a:buFont typeface="Arial"/>
            </a:pPr>
            <a:r>
              <a:rPr lang="en"/>
              <a:t>Architecture</a:t>
            </a:r>
          </a:p>
          <a:p>
            <a:pPr marL="0" indent="0">
              <a:spcAft>
                <a:spcPts val="300"/>
              </a:spcAft>
              <a:buClr>
                <a:schemeClr val="dk2"/>
              </a:buClr>
              <a:buSzPts val="1100"/>
              <a:buFont typeface="Arial"/>
            </a:pPr>
            <a:r>
              <a:rPr lang="en"/>
              <a:t>Demonstration</a:t>
            </a:r>
          </a:p>
        </p:txBody>
      </p:sp>
      <p:sp>
        <p:nvSpPr>
          <p:cNvPr id="260" name="Google Shape;260;p45"/>
          <p:cNvSpPr txBox="1">
            <a:spLocks noGrp="1"/>
          </p:cNvSpPr>
          <p:nvPr>
            <p:ph type="title" idx="18"/>
          </p:nvPr>
        </p:nvSpPr>
        <p:spPr>
          <a:xfrm>
            <a:off x="6871300" y="3026750"/>
            <a:ext cx="146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title" idx="19"/>
          </p:nvPr>
        </p:nvSpPr>
        <p:spPr>
          <a:xfrm>
            <a:off x="6132950" y="3090350"/>
            <a:ext cx="73140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06.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62" name="Google Shape;262;p45"/>
          <p:cNvSpPr txBox="1">
            <a:spLocks noGrp="1"/>
          </p:cNvSpPr>
          <p:nvPr>
            <p:ph type="subTitle" idx="20"/>
          </p:nvPr>
        </p:nvSpPr>
        <p:spPr>
          <a:xfrm>
            <a:off x="6871300" y="3596750"/>
            <a:ext cx="1463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300"/>
              </a:spcAft>
              <a:buClr>
                <a:schemeClr val="dk2"/>
              </a:buClr>
              <a:buSzPts val="1100"/>
              <a:buFont typeface="Arial"/>
            </a:pPr>
            <a:r>
              <a:rPr lang="en"/>
              <a:t>Insights</a:t>
            </a:r>
          </a:p>
        </p:txBody>
      </p:sp>
      <p:sp>
        <p:nvSpPr>
          <p:cNvPr id="263" name="Google Shape;263;p45"/>
          <p:cNvSpPr txBox="1">
            <a:spLocks noGrp="1"/>
          </p:cNvSpPr>
          <p:nvPr>
            <p:ph type="title" idx="21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264" name="Google Shape;264;p45"/>
          <p:cNvCxnSpPr/>
          <p:nvPr/>
        </p:nvCxnSpPr>
        <p:spPr>
          <a:xfrm>
            <a:off x="100" y="802225"/>
            <a:ext cx="241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45"/>
          <p:cNvCxnSpPr/>
          <p:nvPr/>
        </p:nvCxnSpPr>
        <p:spPr>
          <a:xfrm>
            <a:off x="6734200" y="802225"/>
            <a:ext cx="241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49191B21-7EEF-06CE-0A36-E01F3F7457CD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050">
                <a:sym typeface="Wingdings" panose="05000000000000000000" pitchFamily="2" charset="2"/>
              </a:rPr>
              <a:t>Introduction | Performance Analysis | Emotion Analysis | Piece Analysis | Web Application | Conclusion</a:t>
            </a:r>
            <a:endParaRPr lang="en-US" sz="10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Analysis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6408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49652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Emotion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D27885AC-719B-82B6-A061-9C4E986E4E16}"/>
              </a:ext>
            </a:extLst>
          </p:cNvPr>
          <p:cNvSpPr txBox="1">
            <a:spLocks/>
          </p:cNvSpPr>
          <p:nvPr/>
        </p:nvSpPr>
        <p:spPr>
          <a:xfrm>
            <a:off x="678169" y="1937226"/>
            <a:ext cx="6873496" cy="15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Purpose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Classify the inputs into emotion categories by machine learning algorithm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Provide reference for the user in expressiveness using a more objective way</a:t>
            </a: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8AFE6401-FD85-9B58-6136-D334275D4737}"/>
              </a:ext>
            </a:extLst>
          </p:cNvPr>
          <p:cNvSpPr txBox="1">
            <a:spLocks/>
          </p:cNvSpPr>
          <p:nvPr/>
        </p:nvSpPr>
        <p:spPr>
          <a:xfrm>
            <a:off x="678169" y="982706"/>
            <a:ext cx="7787662" cy="15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Emotion in Music = Feeling the performer express + Feeling the audience perceive</a:t>
            </a:r>
          </a:p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sym typeface="Wingdings" panose="05000000000000000000" pitchFamily="2" charset="2"/>
              </a:rPr>
              <a:t>Highly subjective, affected by various factors</a:t>
            </a:r>
          </a:p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sym typeface="Wingdings" panose="05000000000000000000" pitchFamily="2" charset="2"/>
              </a:rPr>
              <a:t>Example: Atmosphere, Personal experiences, Quality of instruments </a:t>
            </a:r>
            <a:endParaRPr lang="en-US" sz="1200">
              <a:solidFill>
                <a:schemeClr val="tx1"/>
              </a:solidFill>
              <a:latin typeface="Fira Sans" panose="020B0503050000020004" pitchFamily="34" charset="0"/>
              <a:sym typeface="Wingdings" panose="05000000000000000000" pitchFamily="2" charset="2"/>
            </a:endParaRPr>
          </a:p>
        </p:txBody>
      </p:sp>
      <p:pic>
        <p:nvPicPr>
          <p:cNvPr id="5" name="Picture 4" descr="A diagram of a process flow&#10;&#10;Description automatically generated">
            <a:extLst>
              <a:ext uri="{FF2B5EF4-FFF2-40B4-BE49-F238E27FC236}">
                <a16:creationId xmlns:a16="http://schemas.microsoft.com/office/drawing/2014/main" id="{582ED2F4-B62B-D632-CF0F-EAFB3C122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335" y="3195259"/>
            <a:ext cx="5445707" cy="1749265"/>
          </a:xfrm>
          <a:prstGeom prst="rect">
            <a:avLst/>
          </a:prstGeom>
        </p:spPr>
      </p:pic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CA4BC58-901F-A30D-FFC7-B7CB7092EFBB}"/>
              </a:ext>
            </a:extLst>
          </p:cNvPr>
          <p:cNvSpPr txBox="1">
            <a:spLocks/>
          </p:cNvSpPr>
          <p:nvPr/>
        </p:nvSpPr>
        <p:spPr>
          <a:xfrm>
            <a:off x="2942376" y="4378490"/>
            <a:ext cx="3259248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Flow Chart of Emotion Analysis</a:t>
            </a:r>
          </a:p>
        </p:txBody>
      </p:sp>
    </p:spTree>
    <p:extLst>
      <p:ext uri="{BB962C8B-B14F-4D97-AF65-F5344CB8AC3E}">
        <p14:creationId xmlns:p14="http://schemas.microsoft.com/office/powerpoint/2010/main" val="309009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Valence and Arousal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3852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766560" y="802225"/>
            <a:ext cx="2372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Emotion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9C0EDEAF-591A-15C9-3BBA-0F4C79C68BA4}"/>
              </a:ext>
            </a:extLst>
          </p:cNvPr>
          <p:cNvSpPr txBox="1">
            <a:spLocks/>
          </p:cNvSpPr>
          <p:nvPr/>
        </p:nvSpPr>
        <p:spPr>
          <a:xfrm>
            <a:off x="896713" y="781484"/>
            <a:ext cx="6873496" cy="15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Valence and Arousal Framework by James A. Russel [3]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Understanding emotion in the dimension of valence and arousal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Describe and measure the emotion experiences of individuals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962D3-34C5-122B-9AD7-30955ECC3BD1}"/>
              </a:ext>
            </a:extLst>
          </p:cNvPr>
          <p:cNvSpPr/>
          <p:nvPr/>
        </p:nvSpPr>
        <p:spPr>
          <a:xfrm>
            <a:off x="930302" y="2234317"/>
            <a:ext cx="3164620" cy="245695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DBDA52-B1D6-F712-A789-5E3547473871}"/>
              </a:ext>
            </a:extLst>
          </p:cNvPr>
          <p:cNvSpPr/>
          <p:nvPr/>
        </p:nvSpPr>
        <p:spPr>
          <a:xfrm>
            <a:off x="4571999" y="2223298"/>
            <a:ext cx="3231799" cy="245695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66EA3C5D-B7EF-5711-C628-A714BBAA99C9}"/>
              </a:ext>
            </a:extLst>
          </p:cNvPr>
          <p:cNvSpPr txBox="1">
            <a:spLocks/>
          </p:cNvSpPr>
          <p:nvPr/>
        </p:nvSpPr>
        <p:spPr>
          <a:xfrm>
            <a:off x="936062" y="2729090"/>
            <a:ext cx="3039590" cy="139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Valence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Pleasantness or unpleasantness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Positive valence: </a:t>
            </a:r>
          </a:p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    Happiness,  joy, contentment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Negative valence: </a:t>
            </a:r>
          </a:p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    Sadness, anger, disgust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Google Shape;272;p46">
            <a:extLst>
              <a:ext uri="{FF2B5EF4-FFF2-40B4-BE49-F238E27FC236}">
                <a16:creationId xmlns:a16="http://schemas.microsoft.com/office/drawing/2014/main" id="{253D1564-D02B-F679-C600-FAE9BBDE3E13}"/>
              </a:ext>
            </a:extLst>
          </p:cNvPr>
          <p:cNvSpPr txBox="1">
            <a:spLocks/>
          </p:cNvSpPr>
          <p:nvPr/>
        </p:nvSpPr>
        <p:spPr>
          <a:xfrm>
            <a:off x="4736785" y="2729090"/>
            <a:ext cx="2902225" cy="135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Arousal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Intensity or energy level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High arousal: </a:t>
            </a:r>
          </a:p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    Excitement, fear, astonished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Low arousal: </a:t>
            </a:r>
          </a:p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    Calm, relaxed, bored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397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Valence and Arousal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3852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766560" y="802225"/>
            <a:ext cx="2372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Emotion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pic>
        <p:nvPicPr>
          <p:cNvPr id="3" name="Picture 2" descr="A diagram of feelings and feelings&#10;&#10;Description automatically generated">
            <a:extLst>
              <a:ext uri="{FF2B5EF4-FFF2-40B4-BE49-F238E27FC236}">
                <a16:creationId xmlns:a16="http://schemas.microsoft.com/office/drawing/2014/main" id="{3BA2D3D1-F096-68F2-92DC-CBB944DE56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6127" y="1121040"/>
            <a:ext cx="3891745" cy="3053523"/>
          </a:xfrm>
          <a:prstGeom prst="rect">
            <a:avLst/>
          </a:prstGeom>
        </p:spPr>
      </p:pic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672E767F-EBB0-7D89-FC29-B959715F8243}"/>
              </a:ext>
            </a:extLst>
          </p:cNvPr>
          <p:cNvSpPr txBox="1">
            <a:spLocks/>
          </p:cNvSpPr>
          <p:nvPr/>
        </p:nvSpPr>
        <p:spPr>
          <a:xfrm>
            <a:off x="3095045" y="3811517"/>
            <a:ext cx="2826690" cy="72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 </a:t>
            </a: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The Valence-Arousal Graph</a:t>
            </a:r>
          </a:p>
        </p:txBody>
      </p:sp>
    </p:spTree>
    <p:extLst>
      <p:ext uri="{BB962C8B-B14F-4D97-AF65-F5344CB8AC3E}">
        <p14:creationId xmlns:p14="http://schemas.microsoft.com/office/powerpoint/2010/main" val="378506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5999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591631" y="802225"/>
            <a:ext cx="25472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Emotion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4001B8E-C335-6E4E-0DAB-426D28A56950}"/>
              </a:ext>
            </a:extLst>
          </p:cNvPr>
          <p:cNvSpPr txBox="1">
            <a:spLocks/>
          </p:cNvSpPr>
          <p:nvPr/>
        </p:nvSpPr>
        <p:spPr>
          <a:xfrm>
            <a:off x="592478" y="1293829"/>
            <a:ext cx="4396860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Dataset description</a:t>
            </a:r>
            <a:endParaRPr lang="en-US" dirty="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4Q Audio Emotion Dataset [4][5]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900 MP3 songs labeled in four quadrants according to the valence and arousal model.</a:t>
            </a: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A3473F21-0551-C86B-7A9F-EFDA88DF808F}"/>
              </a:ext>
            </a:extLst>
          </p:cNvPr>
          <p:cNvSpPr txBox="1">
            <a:spLocks/>
          </p:cNvSpPr>
          <p:nvPr/>
        </p:nvSpPr>
        <p:spPr>
          <a:xfrm>
            <a:off x="592478" y="3047665"/>
            <a:ext cx="4396860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Feature extraction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18 audio features covering rhythm, pitch, dynamics, and tonal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Consideration of features extraction time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7" name="Picture 6" descr="A table of information&#10;&#10;Description automatically generated">
            <a:extLst>
              <a:ext uri="{FF2B5EF4-FFF2-40B4-BE49-F238E27FC236}">
                <a16:creationId xmlns:a16="http://schemas.microsoft.com/office/drawing/2014/main" id="{5EC07EA5-5EEA-A2A8-4107-A4EA028257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2820" y="1293829"/>
            <a:ext cx="3823462" cy="293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14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709725" y="802225"/>
            <a:ext cx="34291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Emotion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A3473F21-0551-C86B-7A9F-EFDA88DF808F}"/>
              </a:ext>
            </a:extLst>
          </p:cNvPr>
          <p:cNvSpPr txBox="1">
            <a:spLocks/>
          </p:cNvSpPr>
          <p:nvPr/>
        </p:nvSpPr>
        <p:spPr>
          <a:xfrm>
            <a:off x="460873" y="1355661"/>
            <a:ext cx="7963127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Ensemble supervised learning algorithm 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Random Forest (RF), Support Vector Machine (SVM) , Gradient Boosting Decision Trees (GBDT)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Adopted the best model by comparing validation accuracy with hyperparameters finetuning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49ACAA-AA60-9469-4952-DFE0CE4FC6C2}"/>
              </a:ext>
            </a:extLst>
          </p:cNvPr>
          <p:cNvSpPr/>
          <p:nvPr/>
        </p:nvSpPr>
        <p:spPr>
          <a:xfrm>
            <a:off x="832694" y="2333047"/>
            <a:ext cx="2377441" cy="245695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92135C39-909D-3599-2AD9-37A471B3E9AC}"/>
              </a:ext>
            </a:extLst>
          </p:cNvPr>
          <p:cNvSpPr txBox="1">
            <a:spLocks/>
          </p:cNvSpPr>
          <p:nvPr/>
        </p:nvSpPr>
        <p:spPr>
          <a:xfrm>
            <a:off x="920158" y="2863683"/>
            <a:ext cx="2202512" cy="139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RF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Multiple decision trees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Trees are uncorrelated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Bagging technique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D23A83-CA23-CEC4-71E5-2230B861DF54}"/>
              </a:ext>
            </a:extLst>
          </p:cNvPr>
          <p:cNvSpPr/>
          <p:nvPr/>
        </p:nvSpPr>
        <p:spPr>
          <a:xfrm>
            <a:off x="3332284" y="2333047"/>
            <a:ext cx="2377441" cy="245695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BD1A1B14-994C-97C5-647F-5AA95EA7430E}"/>
              </a:ext>
            </a:extLst>
          </p:cNvPr>
          <p:cNvSpPr txBox="1">
            <a:spLocks/>
          </p:cNvSpPr>
          <p:nvPr/>
        </p:nvSpPr>
        <p:spPr>
          <a:xfrm>
            <a:off x="3447426" y="2717957"/>
            <a:ext cx="2087368" cy="139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SVM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Find an optimized line to separate the class data points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23ED648-0A45-1B68-72EB-5864A5D1B3FD}"/>
              </a:ext>
            </a:extLst>
          </p:cNvPr>
          <p:cNvSpPr/>
          <p:nvPr/>
        </p:nvSpPr>
        <p:spPr>
          <a:xfrm>
            <a:off x="5826458" y="2333047"/>
            <a:ext cx="2377441" cy="245695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0" name="Google Shape;272;p46">
            <a:extLst>
              <a:ext uri="{FF2B5EF4-FFF2-40B4-BE49-F238E27FC236}">
                <a16:creationId xmlns:a16="http://schemas.microsoft.com/office/drawing/2014/main" id="{139FD8B7-7868-2442-E0AC-72C429557CEA}"/>
              </a:ext>
            </a:extLst>
          </p:cNvPr>
          <p:cNvSpPr txBox="1">
            <a:spLocks/>
          </p:cNvSpPr>
          <p:nvPr/>
        </p:nvSpPr>
        <p:spPr>
          <a:xfrm>
            <a:off x="5831874" y="2862294"/>
            <a:ext cx="2377441" cy="139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GBDT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Multiple decision trees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Trees are correlated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Boosting technique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6453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14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709725" y="802225"/>
            <a:ext cx="34291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Emotion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A3473F21-0551-C86B-7A9F-EFDA88DF808F}"/>
              </a:ext>
            </a:extLst>
          </p:cNvPr>
          <p:cNvSpPr txBox="1">
            <a:spLocks/>
          </p:cNvSpPr>
          <p:nvPr/>
        </p:nvSpPr>
        <p:spPr>
          <a:xfrm>
            <a:off x="460873" y="1611053"/>
            <a:ext cx="7963127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Fine-tuning 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Number of trees (RF, GBDT)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Maximum depth for each of the tree (RF)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Kernel shape (SVM)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Learning rate (GBDT)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ADB94F07-5E98-6BCF-6A14-828DCE1340C8}"/>
              </a:ext>
            </a:extLst>
          </p:cNvPr>
          <p:cNvSpPr txBox="1">
            <a:spLocks/>
          </p:cNvSpPr>
          <p:nvPr/>
        </p:nvSpPr>
        <p:spPr>
          <a:xfrm>
            <a:off x="460873" y="3228741"/>
            <a:ext cx="8182195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Best result from each model 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Random Forest (Number of trees = 50, Maximum depth = 10)  69.70%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Support Vector Machine (Kernel = linear)  53.03%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Gradient Boosting Decision Trees (Number of trees = 200, Learning rate = 0.005) 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71.21%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11" name="Picture 10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DB5BC443-2044-34BB-020C-AA079B0CE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0280" y="1002306"/>
            <a:ext cx="2449216" cy="1824906"/>
          </a:xfrm>
          <a:prstGeom prst="rect">
            <a:avLst/>
          </a:prstGeom>
        </p:spPr>
      </p:pic>
      <p:sp>
        <p:nvSpPr>
          <p:cNvPr id="12" name="Google Shape;272;p46">
            <a:extLst>
              <a:ext uri="{FF2B5EF4-FFF2-40B4-BE49-F238E27FC236}">
                <a16:creationId xmlns:a16="http://schemas.microsoft.com/office/drawing/2014/main" id="{01173462-538A-B156-44A2-0538981EC164}"/>
              </a:ext>
            </a:extLst>
          </p:cNvPr>
          <p:cNvSpPr txBox="1">
            <a:spLocks/>
          </p:cNvSpPr>
          <p:nvPr/>
        </p:nvSpPr>
        <p:spPr>
          <a:xfrm>
            <a:off x="5568421" y="2381202"/>
            <a:ext cx="3968064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sym typeface="Wingdings" panose="05000000000000000000" pitchFamily="2" charset="2"/>
              </a:rPr>
              <a:t>Validation loss curve of the best GBDT model</a:t>
            </a:r>
          </a:p>
        </p:txBody>
      </p:sp>
    </p:spTree>
    <p:extLst>
      <p:ext uri="{BB962C8B-B14F-4D97-AF65-F5344CB8AC3E}">
        <p14:creationId xmlns:p14="http://schemas.microsoft.com/office/powerpoint/2010/main" val="371473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14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Emotion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A3473F21-0551-C86B-7A9F-EFDA88DF808F}"/>
              </a:ext>
            </a:extLst>
          </p:cNvPr>
          <p:cNvSpPr txBox="1">
            <a:spLocks/>
          </p:cNvSpPr>
          <p:nvPr/>
        </p:nvSpPr>
        <p:spPr>
          <a:xfrm>
            <a:off x="460873" y="834840"/>
            <a:ext cx="7963127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Confusion Matrix of the best result from each models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Not very effective in classifying difference in valence</a:t>
            </a:r>
          </a:p>
        </p:txBody>
      </p:sp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0AC33260-97E7-BE41-276A-D9BF255D8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76" y="2126581"/>
            <a:ext cx="2339907" cy="1985658"/>
          </a:xfrm>
          <a:prstGeom prst="rect">
            <a:avLst/>
          </a:prstGeom>
        </p:spPr>
      </p:pic>
      <p:pic>
        <p:nvPicPr>
          <p:cNvPr id="7" name="Picture 6" descr="A colorful squares with numbers and labels&#10;&#10;Description automatically generated">
            <a:extLst>
              <a:ext uri="{FF2B5EF4-FFF2-40B4-BE49-F238E27FC236}">
                <a16:creationId xmlns:a16="http://schemas.microsoft.com/office/drawing/2014/main" id="{8868E123-1B73-0A51-4F83-FBD056745F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459" y="2054156"/>
            <a:ext cx="2454240" cy="2058083"/>
          </a:xfrm>
          <a:prstGeom prst="rect">
            <a:avLst/>
          </a:prstGeom>
        </p:spPr>
      </p:pic>
      <p:pic>
        <p:nvPicPr>
          <p:cNvPr id="9" name="Picture 8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1EEEDD01-F0F0-0521-C48D-1FBBF8C1F3C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8076" y="2079281"/>
            <a:ext cx="2395621" cy="1925623"/>
          </a:xfrm>
          <a:prstGeom prst="rect">
            <a:avLst/>
          </a:prstGeom>
        </p:spPr>
      </p:pic>
      <p:sp>
        <p:nvSpPr>
          <p:cNvPr id="10" name="Google Shape;272;p46">
            <a:extLst>
              <a:ext uri="{FF2B5EF4-FFF2-40B4-BE49-F238E27FC236}">
                <a16:creationId xmlns:a16="http://schemas.microsoft.com/office/drawing/2014/main" id="{8F2A7557-03EC-8EA9-0FE9-AA6418EC98DF}"/>
              </a:ext>
            </a:extLst>
          </p:cNvPr>
          <p:cNvSpPr txBox="1">
            <a:spLocks/>
          </p:cNvSpPr>
          <p:nvPr/>
        </p:nvSpPr>
        <p:spPr>
          <a:xfrm>
            <a:off x="1183380" y="4004904"/>
            <a:ext cx="779530" cy="54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RF</a:t>
            </a:r>
          </a:p>
        </p:txBody>
      </p:sp>
      <p:sp>
        <p:nvSpPr>
          <p:cNvPr id="11" name="Google Shape;272;p46">
            <a:extLst>
              <a:ext uri="{FF2B5EF4-FFF2-40B4-BE49-F238E27FC236}">
                <a16:creationId xmlns:a16="http://schemas.microsoft.com/office/drawing/2014/main" id="{8AA52D3A-C205-F1F2-E33A-0D2FFED4A989}"/>
              </a:ext>
            </a:extLst>
          </p:cNvPr>
          <p:cNvSpPr txBox="1">
            <a:spLocks/>
          </p:cNvSpPr>
          <p:nvPr/>
        </p:nvSpPr>
        <p:spPr>
          <a:xfrm>
            <a:off x="4133996" y="4046596"/>
            <a:ext cx="779530" cy="54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SVM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CE0C6-35D6-290F-52F2-D36A93393A54}"/>
              </a:ext>
            </a:extLst>
          </p:cNvPr>
          <p:cNvSpPr txBox="1"/>
          <p:nvPr/>
        </p:nvSpPr>
        <p:spPr>
          <a:xfrm>
            <a:off x="5645426" y="436884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A"/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F206A7F8-79AF-6853-DF8A-12E65E274D52}"/>
              </a:ext>
            </a:extLst>
          </p:cNvPr>
          <p:cNvSpPr txBox="1">
            <a:spLocks/>
          </p:cNvSpPr>
          <p:nvPr/>
        </p:nvSpPr>
        <p:spPr>
          <a:xfrm>
            <a:off x="7084612" y="4004904"/>
            <a:ext cx="779530" cy="54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GBDT</a:t>
            </a:r>
          </a:p>
        </p:txBody>
      </p:sp>
      <p:pic>
        <p:nvPicPr>
          <p:cNvPr id="4" name="Picture 3" descr="A diagram of feelings and feelings&#10;&#10;Description automatically generated">
            <a:extLst>
              <a:ext uri="{FF2B5EF4-FFF2-40B4-BE49-F238E27FC236}">
                <a16:creationId xmlns:a16="http://schemas.microsoft.com/office/drawing/2014/main" id="{948A205D-49B7-E5A5-7A9D-8BDD7E8A06F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53" y="0"/>
            <a:ext cx="2395621" cy="187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7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3282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830157" y="802225"/>
            <a:ext cx="33087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Emotion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CE0C6-35D6-290F-52F2-D36A93393A54}"/>
              </a:ext>
            </a:extLst>
          </p:cNvPr>
          <p:cNvSpPr txBox="1"/>
          <p:nvPr/>
        </p:nvSpPr>
        <p:spPr>
          <a:xfrm>
            <a:off x="5645426" y="436884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72;p46">
                <a:extLst>
                  <a:ext uri="{FF2B5EF4-FFF2-40B4-BE49-F238E27FC236}">
                    <a16:creationId xmlns:a16="http://schemas.microsoft.com/office/drawing/2014/main" id="{3BA767C7-0C8D-7A8E-4283-2134331F7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873" y="1449849"/>
                <a:ext cx="7963127" cy="2826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pPr marL="0" indent="0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Viga" panose="020B0604020202020204" charset="0"/>
                    <a:sym typeface="Wingdings" panose="05000000000000000000" pitchFamily="2" charset="2"/>
                  </a:rPr>
                  <a:t>Prediction by using the best model </a:t>
                </a:r>
                <a:endParaRPr lang="en-US" dirty="0">
                  <a:solidFill>
                    <a:schemeClr val="tx1"/>
                  </a:solidFill>
                  <a:latin typeface="Viga" panose="020B0604020202020204" charset="0"/>
                  <a:sym typeface="Wingdings" panose="05000000000000000000" pitchFamily="2" charset="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GBDT (Number of trees = 200, Learning rate = 0.005) is used for making prediction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Split the audio dynamically into audio segments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Features are extracted from each of the segments and fed into our models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Plot the valence-arousal graph by class probabilities of prediction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Reflection of changes in emotion using the color dimension (Bone color scheme)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𝑐𝑜𝑜𝑟𝑑𝑖𝑛𝑎𝑡𝑒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=100 ∗(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𝑐𝑜𝑜𝑟𝑑𝑖𝑛𝑎𝑡𝑒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=100 ∗(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𝑄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𝑄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𝑄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𝑄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Google Shape;272;p46">
                <a:extLst>
                  <a:ext uri="{FF2B5EF4-FFF2-40B4-BE49-F238E27FC236}">
                    <a16:creationId xmlns:a16="http://schemas.microsoft.com/office/drawing/2014/main" id="{3BA767C7-0C8D-7A8E-4283-2134331F7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73" y="1449849"/>
                <a:ext cx="7963127" cy="2826347"/>
              </a:xfrm>
              <a:prstGeom prst="rect">
                <a:avLst/>
              </a:prstGeom>
              <a:blipFill>
                <a:blip r:embed="rId3"/>
                <a:stretch>
                  <a:fillRect l="-459" t="-7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3282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Emotion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CE0C6-35D6-290F-52F2-D36A93393A54}"/>
              </a:ext>
            </a:extLst>
          </p:cNvPr>
          <p:cNvSpPr txBox="1"/>
          <p:nvPr/>
        </p:nvSpPr>
        <p:spPr>
          <a:xfrm>
            <a:off x="5645426" y="436884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A"/>
          </a:p>
        </p:txBody>
      </p:sp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3BA767C7-0C8D-7A8E-4283-2134331F7708}"/>
              </a:ext>
            </a:extLst>
          </p:cNvPr>
          <p:cNvSpPr txBox="1">
            <a:spLocks/>
          </p:cNvSpPr>
          <p:nvPr/>
        </p:nvSpPr>
        <p:spPr>
          <a:xfrm>
            <a:off x="460873" y="1110291"/>
            <a:ext cx="8085090" cy="62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Examples of the resulting graph</a:t>
            </a:r>
          </a:p>
          <a:p>
            <a:pPr marL="0" indent="0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 descr="A graph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9379809C-C26C-1911-58BB-7319384C2F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300" y="1803594"/>
            <a:ext cx="2041202" cy="2281773"/>
          </a:xfrm>
          <a:prstGeom prst="rect">
            <a:avLst/>
          </a:prstGeom>
        </p:spPr>
      </p:pic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BC993DB-0D71-FBAA-AC4F-1AC65ADF12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204" y="1813228"/>
            <a:ext cx="1948664" cy="2185574"/>
          </a:xfrm>
          <a:prstGeom prst="rect">
            <a:avLst/>
          </a:prstGeom>
        </p:spPr>
      </p:pic>
      <p:pic>
        <p:nvPicPr>
          <p:cNvPr id="7" name="Picture 6" descr="A graph with a diagram&#10;&#10;Description automatically generated with medium confidence">
            <a:extLst>
              <a:ext uri="{FF2B5EF4-FFF2-40B4-BE49-F238E27FC236}">
                <a16:creationId xmlns:a16="http://schemas.microsoft.com/office/drawing/2014/main" id="{B5D80D78-D6BB-60AE-D5E7-500FB153CC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359" y="1813228"/>
            <a:ext cx="2049821" cy="2291407"/>
          </a:xfrm>
          <a:prstGeom prst="rect">
            <a:avLst/>
          </a:prstGeom>
        </p:spPr>
      </p:pic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9B4C07D0-1395-6281-E363-47FE1E998E67}"/>
              </a:ext>
            </a:extLst>
          </p:cNvPr>
          <p:cNvSpPr txBox="1">
            <a:spLocks/>
          </p:cNvSpPr>
          <p:nvPr/>
        </p:nvSpPr>
        <p:spPr>
          <a:xfrm>
            <a:off x="1161198" y="3961702"/>
            <a:ext cx="1170734" cy="54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sym typeface="Wingdings" panose="05000000000000000000" pitchFamily="2" charset="2"/>
              </a:rPr>
              <a:t>Canon in D</a:t>
            </a:r>
          </a:p>
        </p:txBody>
      </p:sp>
      <p:sp>
        <p:nvSpPr>
          <p:cNvPr id="10" name="Google Shape;272;p46">
            <a:extLst>
              <a:ext uri="{FF2B5EF4-FFF2-40B4-BE49-F238E27FC236}">
                <a16:creationId xmlns:a16="http://schemas.microsoft.com/office/drawing/2014/main" id="{6AE96A91-566F-B322-6B4A-6CE057F8C6B6}"/>
              </a:ext>
            </a:extLst>
          </p:cNvPr>
          <p:cNvSpPr txBox="1">
            <a:spLocks/>
          </p:cNvSpPr>
          <p:nvPr/>
        </p:nvSpPr>
        <p:spPr>
          <a:xfrm>
            <a:off x="3761827" y="3998802"/>
            <a:ext cx="1620346" cy="54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sym typeface="Wingdings" panose="05000000000000000000" pitchFamily="2" charset="2"/>
              </a:rPr>
              <a:t>Minuet in D Minor</a:t>
            </a:r>
          </a:p>
        </p:txBody>
      </p:sp>
      <p:sp>
        <p:nvSpPr>
          <p:cNvPr id="11" name="Google Shape;272;p46">
            <a:extLst>
              <a:ext uri="{FF2B5EF4-FFF2-40B4-BE49-F238E27FC236}">
                <a16:creationId xmlns:a16="http://schemas.microsoft.com/office/drawing/2014/main" id="{6FDF1B59-FE93-1EE6-A066-5A3CB2005554}"/>
              </a:ext>
            </a:extLst>
          </p:cNvPr>
          <p:cNvSpPr txBox="1">
            <a:spLocks/>
          </p:cNvSpPr>
          <p:nvPr/>
        </p:nvSpPr>
        <p:spPr>
          <a:xfrm>
            <a:off x="6135176" y="3998802"/>
            <a:ext cx="2410787" cy="54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sym typeface="Wingdings" panose="05000000000000000000" pitchFamily="2" charset="2"/>
              </a:rPr>
              <a:t>Moonlight Sonata 1</a:t>
            </a:r>
            <a:r>
              <a:rPr lang="en-US" sz="1200" baseline="30000">
                <a:solidFill>
                  <a:schemeClr val="tx1"/>
                </a:solidFill>
                <a:sym typeface="Wingdings" panose="05000000000000000000" pitchFamily="2" charset="2"/>
              </a:rPr>
              <a:t>st</a:t>
            </a:r>
            <a:r>
              <a:rPr lang="en-US" sz="1200">
                <a:solidFill>
                  <a:schemeClr val="tx1"/>
                </a:solidFill>
                <a:sym typeface="Wingdings" panose="05000000000000000000" pitchFamily="2" charset="2"/>
              </a:rPr>
              <a:t> Movement</a:t>
            </a:r>
          </a:p>
        </p:txBody>
      </p:sp>
      <p:pic>
        <p:nvPicPr>
          <p:cNvPr id="2" name="Picture 1" descr="A diagram of feelings and feelings&#10;&#10;Description automatically generated">
            <a:extLst>
              <a:ext uri="{FF2B5EF4-FFF2-40B4-BE49-F238E27FC236}">
                <a16:creationId xmlns:a16="http://schemas.microsoft.com/office/drawing/2014/main" id="{67E45F7C-62CB-510D-918E-43E7C79A24E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203" y="0"/>
            <a:ext cx="2316759" cy="181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3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;p53">
            <a:extLst>
              <a:ext uri="{FF2B5EF4-FFF2-40B4-BE49-F238E27FC236}">
                <a16:creationId xmlns:a16="http://schemas.microsoft.com/office/drawing/2014/main" id="{958435CE-F2F6-E1D8-38E5-DF7EDD66356B}"/>
              </a:ext>
            </a:extLst>
          </p:cNvPr>
          <p:cNvSpPr/>
          <p:nvPr/>
        </p:nvSpPr>
        <p:spPr>
          <a:xfrm>
            <a:off x="2680077" y="1174594"/>
            <a:ext cx="6463923" cy="27943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8"/>
          <p:cNvSpPr/>
          <p:nvPr/>
        </p:nvSpPr>
        <p:spPr>
          <a:xfrm rot="10800000" flipH="1">
            <a:off x="529209" y="1570144"/>
            <a:ext cx="1467900" cy="201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173400" y="1857300"/>
            <a:ext cx="4648200" cy="14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 Analysis</a:t>
            </a:r>
            <a:endParaRPr/>
          </a:p>
        </p:txBody>
      </p:sp>
      <p:sp>
        <p:nvSpPr>
          <p:cNvPr id="305" name="Google Shape;305;p48"/>
          <p:cNvSpPr txBox="1">
            <a:spLocks noGrp="1"/>
          </p:cNvSpPr>
          <p:nvPr>
            <p:ph type="title" idx="2"/>
          </p:nvPr>
        </p:nvSpPr>
        <p:spPr>
          <a:xfrm>
            <a:off x="626558" y="1933969"/>
            <a:ext cx="12930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04.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307" name="Google Shape;307;p48"/>
          <p:cNvCxnSpPr/>
          <p:nvPr/>
        </p:nvCxnSpPr>
        <p:spPr>
          <a:xfrm>
            <a:off x="0" y="2291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307;p48">
            <a:extLst>
              <a:ext uri="{FF2B5EF4-FFF2-40B4-BE49-F238E27FC236}">
                <a16:creationId xmlns:a16="http://schemas.microsoft.com/office/drawing/2014/main" id="{3B8A9EED-BB2C-0920-CCAC-2E38BD1277BA}"/>
              </a:ext>
            </a:extLst>
          </p:cNvPr>
          <p:cNvCxnSpPr/>
          <p:nvPr/>
        </p:nvCxnSpPr>
        <p:spPr>
          <a:xfrm>
            <a:off x="5970600" y="49144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1920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;p53">
            <a:extLst>
              <a:ext uri="{FF2B5EF4-FFF2-40B4-BE49-F238E27FC236}">
                <a16:creationId xmlns:a16="http://schemas.microsoft.com/office/drawing/2014/main" id="{958435CE-F2F6-E1D8-38E5-DF7EDD66356B}"/>
              </a:ext>
            </a:extLst>
          </p:cNvPr>
          <p:cNvSpPr/>
          <p:nvPr/>
        </p:nvSpPr>
        <p:spPr>
          <a:xfrm>
            <a:off x="2680077" y="1174594"/>
            <a:ext cx="6463923" cy="27943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8"/>
          <p:cNvSpPr/>
          <p:nvPr/>
        </p:nvSpPr>
        <p:spPr>
          <a:xfrm rot="10800000" flipH="1">
            <a:off x="529209" y="1570144"/>
            <a:ext cx="1467900" cy="201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173400" y="1857300"/>
            <a:ext cx="4648200" cy="14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5" name="Google Shape;305;p48"/>
          <p:cNvSpPr txBox="1">
            <a:spLocks noGrp="1"/>
          </p:cNvSpPr>
          <p:nvPr>
            <p:ph type="title" idx="2"/>
          </p:nvPr>
        </p:nvSpPr>
        <p:spPr>
          <a:xfrm>
            <a:off x="626559" y="1933969"/>
            <a:ext cx="127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01.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307" name="Google Shape;307;p48"/>
          <p:cNvCxnSpPr/>
          <p:nvPr/>
        </p:nvCxnSpPr>
        <p:spPr>
          <a:xfrm>
            <a:off x="0" y="2291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307;p48">
            <a:extLst>
              <a:ext uri="{FF2B5EF4-FFF2-40B4-BE49-F238E27FC236}">
                <a16:creationId xmlns:a16="http://schemas.microsoft.com/office/drawing/2014/main" id="{3B8A9EED-BB2C-0920-CCAC-2E38BD1277BA}"/>
              </a:ext>
            </a:extLst>
          </p:cNvPr>
          <p:cNvCxnSpPr/>
          <p:nvPr/>
        </p:nvCxnSpPr>
        <p:spPr>
          <a:xfrm>
            <a:off x="5970600" y="49144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98898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6408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49652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pic>
        <p:nvPicPr>
          <p:cNvPr id="3" name="Picture 2" descr="A diagram of a music system&#10;&#10;Description automatically generated">
            <a:extLst>
              <a:ext uri="{FF2B5EF4-FFF2-40B4-BE49-F238E27FC236}">
                <a16:creationId xmlns:a16="http://schemas.microsoft.com/office/drawing/2014/main" id="{BD62CD74-CA81-5776-0B9D-76FBDB1F8D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451" y="1116146"/>
            <a:ext cx="5853098" cy="2691931"/>
          </a:xfrm>
          <a:prstGeom prst="rect">
            <a:avLst/>
          </a:prstGeom>
        </p:spPr>
      </p:pic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90B40785-3F3B-00A9-E0C5-97B7954C1766}"/>
              </a:ext>
            </a:extLst>
          </p:cNvPr>
          <p:cNvSpPr txBox="1">
            <a:spLocks/>
          </p:cNvSpPr>
          <p:nvPr/>
        </p:nvSpPr>
        <p:spPr>
          <a:xfrm>
            <a:off x="2942376" y="3934183"/>
            <a:ext cx="3259248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Flow Chart of Piece Analysis functions</a:t>
            </a:r>
          </a:p>
        </p:txBody>
      </p:sp>
    </p:spTree>
    <p:extLst>
      <p:ext uri="{BB962C8B-B14F-4D97-AF65-F5344CB8AC3E}">
        <p14:creationId xmlns:p14="http://schemas.microsoft.com/office/powerpoint/2010/main" val="318699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Classification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3681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844739" y="802225"/>
            <a:ext cx="22941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|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D27885AC-719B-82B6-A061-9C4E986E4E16}"/>
              </a:ext>
            </a:extLst>
          </p:cNvPr>
          <p:cNvSpPr txBox="1">
            <a:spLocks/>
          </p:cNvSpPr>
          <p:nvPr/>
        </p:nvSpPr>
        <p:spPr>
          <a:xfrm>
            <a:off x="644054" y="681049"/>
            <a:ext cx="7787897" cy="15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Music era is representing the style of the music in a certain time range in music history</a:t>
            </a:r>
          </a:p>
          <a:p>
            <a:pPr marL="0" indent="0" algn="ctr">
              <a:lnSpc>
                <a:spcPct val="150000"/>
              </a:lnSpc>
            </a:pPr>
            <a:r>
              <a:rPr lang="en-GB" sz="1200"/>
              <a:t>Medieval, Renaissance, Baroque, Classical, Romantic, and 20th/21st Century (Modern)</a:t>
            </a:r>
            <a:endParaRPr lang="en-US" sz="120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8AFE6401-FD85-9B58-6136-D334275D4737}"/>
              </a:ext>
            </a:extLst>
          </p:cNvPr>
          <p:cNvSpPr txBox="1">
            <a:spLocks/>
          </p:cNvSpPr>
          <p:nvPr/>
        </p:nvSpPr>
        <p:spPr>
          <a:xfrm>
            <a:off x="469045" y="754740"/>
            <a:ext cx="8205910" cy="7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endParaRPr lang="en-US" sz="1100">
              <a:solidFill>
                <a:schemeClr val="tx1"/>
              </a:solidFill>
              <a:latin typeface="Fira Sans" panose="020B0503050000020004" pitchFamily="34" charset="0"/>
              <a:sym typeface="Wingdings" panose="05000000000000000000" pitchFamily="2" charset="2"/>
            </a:endParaRPr>
          </a:p>
        </p:txBody>
      </p:sp>
      <p:pic>
        <p:nvPicPr>
          <p:cNvPr id="8" name="Picture 7" descr="A diagram of a process&#10;&#10;Description automatically generated">
            <a:extLst>
              <a:ext uri="{FF2B5EF4-FFF2-40B4-BE49-F238E27FC236}">
                <a16:creationId xmlns:a16="http://schemas.microsoft.com/office/drawing/2014/main" id="{638D3924-816F-4374-E6A3-90C21C2EE5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630" y="2923515"/>
            <a:ext cx="6038143" cy="1855565"/>
          </a:xfrm>
          <a:prstGeom prst="rect">
            <a:avLst/>
          </a:prstGeom>
        </p:spPr>
      </p:pic>
      <p:sp>
        <p:nvSpPr>
          <p:cNvPr id="11" name="Google Shape;272;p46">
            <a:extLst>
              <a:ext uri="{FF2B5EF4-FFF2-40B4-BE49-F238E27FC236}">
                <a16:creationId xmlns:a16="http://schemas.microsoft.com/office/drawing/2014/main" id="{D4F2B18E-EEBD-5DD3-468E-B7DD6AF27277}"/>
              </a:ext>
            </a:extLst>
          </p:cNvPr>
          <p:cNvSpPr txBox="1">
            <a:spLocks/>
          </p:cNvSpPr>
          <p:nvPr/>
        </p:nvSpPr>
        <p:spPr>
          <a:xfrm>
            <a:off x="636103" y="1688488"/>
            <a:ext cx="7787897" cy="15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Purpose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Classify the user’s input into classical music era using deep learning model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Scope of interest: </a:t>
            </a:r>
            <a:r>
              <a:rPr lang="en-GB" dirty="0"/>
              <a:t>Baroque, Classical, Romantic, and Modern era 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A0C19801-9CFC-DF71-F9B7-E9BDD932CB38}"/>
              </a:ext>
            </a:extLst>
          </p:cNvPr>
          <p:cNvSpPr txBox="1">
            <a:spLocks/>
          </p:cNvSpPr>
          <p:nvPr/>
        </p:nvSpPr>
        <p:spPr>
          <a:xfrm>
            <a:off x="2942376" y="4299359"/>
            <a:ext cx="3259248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Flow Chart of Style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502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5601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551875" y="802225"/>
            <a:ext cx="25870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4001B8E-C335-6E4E-0DAB-426D28A56950}"/>
              </a:ext>
            </a:extLst>
          </p:cNvPr>
          <p:cNvSpPr txBox="1">
            <a:spLocks/>
          </p:cNvSpPr>
          <p:nvPr/>
        </p:nvSpPr>
        <p:spPr>
          <a:xfrm>
            <a:off x="592478" y="1293829"/>
            <a:ext cx="7831522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Dataset description</a:t>
            </a:r>
            <a:endParaRPr lang="en-US" dirty="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Cross-era dataset [6]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Dynamic NNLS chroma features of 2000 tracks labeled with its corresponding music eras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NNLS chroma</a:t>
            </a:r>
            <a:r>
              <a:rPr lang="en-GB" dirty="0"/>
              <a:t> ensures the resulting chroma features are non-negative 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A3473F21-0551-C86B-7A9F-EFDA88DF808F}"/>
              </a:ext>
            </a:extLst>
          </p:cNvPr>
          <p:cNvSpPr txBox="1">
            <a:spLocks/>
          </p:cNvSpPr>
          <p:nvPr/>
        </p:nvSpPr>
        <p:spPr>
          <a:xfrm>
            <a:off x="592478" y="3228166"/>
            <a:ext cx="4720186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Feature extraction</a:t>
            </a:r>
            <a:endParaRPr lang="en-US" dirty="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Chroma features are the intensity or energy of the 12 different semitone classes, from note A to note G#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With a sampling rate of 0.1, unify length of data into 100, representing 10 seconds of data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 descr="A close-up of a screen&#10;&#10;Description automatically generated">
            <a:extLst>
              <a:ext uri="{FF2B5EF4-FFF2-40B4-BE49-F238E27FC236}">
                <a16:creationId xmlns:a16="http://schemas.microsoft.com/office/drawing/2014/main" id="{63E0F78A-5B06-071B-6791-C433CC86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2664" y="2867720"/>
            <a:ext cx="3723634" cy="16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4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14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709725" y="802225"/>
            <a:ext cx="34291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A3473F21-0551-C86B-7A9F-EFDA88DF808F}"/>
              </a:ext>
            </a:extLst>
          </p:cNvPr>
          <p:cNvSpPr txBox="1">
            <a:spLocks/>
          </p:cNvSpPr>
          <p:nvPr/>
        </p:nvSpPr>
        <p:spPr>
          <a:xfrm>
            <a:off x="357503" y="1409521"/>
            <a:ext cx="5248855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Sequencing model approach</a:t>
            </a:r>
            <a:endParaRPr lang="en-US" dirty="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LSTM model preserves past information using memory cells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A Bi-LSTM consists of two layers of LSTM, in both forward and backward direction</a:t>
            </a: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Preserving both future and past information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093CE40-2EB0-F3E2-249D-15307A908701}"/>
              </a:ext>
            </a:extLst>
          </p:cNvPr>
          <p:cNvSpPr txBox="1">
            <a:spLocks/>
          </p:cNvSpPr>
          <p:nvPr/>
        </p:nvSpPr>
        <p:spPr>
          <a:xfrm>
            <a:off x="357503" y="2836592"/>
            <a:ext cx="7963127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Multi-modal approach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Combining CNN and Bi-LSTM model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Capturing both spatial features and temporal information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13" name="Picture 12" descr="A diagram of a block diagram&#10;&#10;Description automatically generated">
            <a:extLst>
              <a:ext uri="{FF2B5EF4-FFF2-40B4-BE49-F238E27FC236}">
                <a16:creationId xmlns:a16="http://schemas.microsoft.com/office/drawing/2014/main" id="{BA77DF73-E210-8E11-4530-02018B1A3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8148" y="1055645"/>
            <a:ext cx="3077677" cy="1631249"/>
          </a:xfrm>
          <a:prstGeom prst="rect">
            <a:avLst/>
          </a:prstGeom>
        </p:spPr>
      </p:pic>
      <p:pic>
        <p:nvPicPr>
          <p:cNvPr id="15" name="Picture 14" descr="A diagram of a graph&#10;&#10;Description automatically generated">
            <a:extLst>
              <a:ext uri="{FF2B5EF4-FFF2-40B4-BE49-F238E27FC236}">
                <a16:creationId xmlns:a16="http://schemas.microsoft.com/office/drawing/2014/main" id="{6BE53BA1-2909-C443-6DD6-0A565437DC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399" y="2529483"/>
            <a:ext cx="3308426" cy="2252215"/>
          </a:xfrm>
          <a:prstGeom prst="rect">
            <a:avLst/>
          </a:prstGeom>
        </p:spPr>
      </p:pic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073F4728-FEBD-7841-E968-D264E7DDAAAE}"/>
              </a:ext>
            </a:extLst>
          </p:cNvPr>
          <p:cNvSpPr txBox="1">
            <a:spLocks/>
          </p:cNvSpPr>
          <p:nvPr/>
        </p:nvSpPr>
        <p:spPr>
          <a:xfrm>
            <a:off x="0" y="4932964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79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14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709725" y="802225"/>
            <a:ext cx="34291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093CE40-2EB0-F3E2-249D-15307A908701}"/>
              </a:ext>
            </a:extLst>
          </p:cNvPr>
          <p:cNvSpPr txBox="1">
            <a:spLocks/>
          </p:cNvSpPr>
          <p:nvPr/>
        </p:nvSpPr>
        <p:spPr>
          <a:xfrm>
            <a:off x="349555" y="1185700"/>
            <a:ext cx="7963127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Overall Architecture</a:t>
            </a:r>
          </a:p>
          <a:p>
            <a:pPr marL="0" indent="0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Optimizer: Adam   	</a:t>
            </a:r>
          </a:p>
          <a:p>
            <a:pPr marL="0" indent="0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Loss function: Cross-entropy loss</a:t>
            </a:r>
          </a:p>
          <a:p>
            <a:pPr marL="0" indent="0">
              <a:lnSpc>
                <a:spcPct val="150000"/>
              </a:lnSpc>
            </a:pPr>
            <a:endParaRPr lang="en-US" sz="120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</a:pPr>
            <a:endParaRPr lang="en-US" sz="120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FC63E276-F397-9741-DAAC-1301DB7BB3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301" y="1748279"/>
            <a:ext cx="6061286" cy="3119884"/>
          </a:xfrm>
          <a:prstGeom prst="rect">
            <a:avLst/>
          </a:prstGeom>
        </p:spPr>
      </p:pic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E1BC5192-7AAC-2890-859B-B66B6952F410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4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14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709725" y="802225"/>
            <a:ext cx="34291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A3473F21-0551-C86B-7A9F-EFDA88DF808F}"/>
              </a:ext>
            </a:extLst>
          </p:cNvPr>
          <p:cNvSpPr txBox="1">
            <a:spLocks/>
          </p:cNvSpPr>
          <p:nvPr/>
        </p:nvSpPr>
        <p:spPr>
          <a:xfrm>
            <a:off x="460873" y="1330917"/>
            <a:ext cx="7963127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Hyperparameters tuning</a:t>
            </a:r>
          </a:p>
          <a:p>
            <a:pPr marL="0" indent="0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Batch Size: 32, 64, 96, 128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F3451-1A91-F5BB-D637-B6364F5CCE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94" y="1156653"/>
            <a:ext cx="4287078" cy="341274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56AB17-15E7-1367-E8DD-82E8E646E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136731"/>
              </p:ext>
            </p:extLst>
          </p:nvPr>
        </p:nvGraphicFramePr>
        <p:xfrm>
          <a:off x="495694" y="2327074"/>
          <a:ext cx="2523214" cy="1709526"/>
        </p:xfrm>
        <a:graphic>
          <a:graphicData uri="http://schemas.openxmlformats.org/drawingml/2006/table">
            <a:tbl>
              <a:tblPr firstRow="1" bandRow="1">
                <a:tableStyleId>{86DD5FC9-4C4A-499B-87D7-A5D5D88B5E24}</a:tableStyleId>
              </a:tblPr>
              <a:tblGrid>
                <a:gridCol w="1174080">
                  <a:extLst>
                    <a:ext uri="{9D8B030D-6E8A-4147-A177-3AD203B41FA5}">
                      <a16:colId xmlns:a16="http://schemas.microsoft.com/office/drawing/2014/main" val="2650871808"/>
                    </a:ext>
                  </a:extLst>
                </a:gridCol>
                <a:gridCol w="1349134">
                  <a:extLst>
                    <a:ext uri="{9D8B030D-6E8A-4147-A177-3AD203B41FA5}">
                      <a16:colId xmlns:a16="http://schemas.microsoft.com/office/drawing/2014/main" val="4157177958"/>
                    </a:ext>
                  </a:extLst>
                </a:gridCol>
              </a:tblGrid>
              <a:tr h="369486">
                <a:tc>
                  <a:txBody>
                    <a:bodyPr/>
                    <a:lstStyle/>
                    <a:p>
                      <a:r>
                        <a:rPr lang="en-BA" b="1">
                          <a:latin typeface="Fira Sans" panose="020B0503050000020004" pitchFamily="34" charset="0"/>
                        </a:rPr>
                        <a:t>Batch size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b="1">
                          <a:latin typeface="Fira Sans" panose="020B0503050000020004" pitchFamily="34" charset="0"/>
                        </a:rPr>
                        <a:t>Accuracy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251496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 b="1">
                          <a:latin typeface="Fira Sans" panose="020B0503050000020004" pitchFamily="34" charset="0"/>
                        </a:rPr>
                        <a:t>50.07%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137938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49.34%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38486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44.58%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55839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latin typeface="Fira Sans" panose="020B0503050000020004" pitchFamily="34" charset="0"/>
                        </a:rPr>
                        <a:t>45.71%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5157"/>
                  </a:ext>
                </a:extLst>
              </a:tr>
            </a:tbl>
          </a:graphicData>
        </a:graphic>
      </p:graphicFrame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9BB107D6-F9D3-4A72-04F7-4020376D31D7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68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14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709725" y="802225"/>
            <a:ext cx="34291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A3473F21-0551-C86B-7A9F-EFDA88DF808F}"/>
              </a:ext>
            </a:extLst>
          </p:cNvPr>
          <p:cNvSpPr txBox="1">
            <a:spLocks/>
          </p:cNvSpPr>
          <p:nvPr/>
        </p:nvSpPr>
        <p:spPr>
          <a:xfrm>
            <a:off x="460873" y="1330917"/>
            <a:ext cx="7963127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Hyperparameters tuning</a:t>
            </a:r>
          </a:p>
          <a:p>
            <a:pPr marL="0" indent="0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Learning rate: 0.0001, 0.0005, 0.001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56AB17-15E7-1367-E8DD-82E8E646E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430339"/>
              </p:ext>
            </p:extLst>
          </p:nvPr>
        </p:nvGraphicFramePr>
        <p:xfrm>
          <a:off x="720000" y="2458592"/>
          <a:ext cx="2523214" cy="1374516"/>
        </p:xfrm>
        <a:graphic>
          <a:graphicData uri="http://schemas.openxmlformats.org/drawingml/2006/table">
            <a:tbl>
              <a:tblPr firstRow="1" bandRow="1">
                <a:tableStyleId>{86DD5FC9-4C4A-499B-87D7-A5D5D88B5E24}</a:tableStyleId>
              </a:tblPr>
              <a:tblGrid>
                <a:gridCol w="1372863">
                  <a:extLst>
                    <a:ext uri="{9D8B030D-6E8A-4147-A177-3AD203B41FA5}">
                      <a16:colId xmlns:a16="http://schemas.microsoft.com/office/drawing/2014/main" val="2650871808"/>
                    </a:ext>
                  </a:extLst>
                </a:gridCol>
                <a:gridCol w="1150351">
                  <a:extLst>
                    <a:ext uri="{9D8B030D-6E8A-4147-A177-3AD203B41FA5}">
                      <a16:colId xmlns:a16="http://schemas.microsoft.com/office/drawing/2014/main" val="4157177958"/>
                    </a:ext>
                  </a:extLst>
                </a:gridCol>
              </a:tblGrid>
              <a:tr h="369486">
                <a:tc>
                  <a:txBody>
                    <a:bodyPr/>
                    <a:lstStyle/>
                    <a:p>
                      <a:r>
                        <a:rPr lang="en-BA" b="1" dirty="0">
                          <a:latin typeface="Fira Sans" panose="020B0503050000020004" pitchFamily="34" charset="0"/>
                        </a:rPr>
                        <a:t>Learning rate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b="1" dirty="0">
                          <a:latin typeface="Fira Sans" panose="020B0503050000020004" pitchFamily="34" charset="0"/>
                        </a:rPr>
                        <a:t>Accuracy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251496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 b="1">
                          <a:latin typeface="Fira Sans" panose="020B0503050000020004" pitchFamily="34" charset="0"/>
                        </a:rPr>
                        <a:t>54.19%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137938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0.0005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49.34%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38486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 dirty="0">
                          <a:latin typeface="Fira Sans" panose="020B0503050000020004" pitchFamily="34" charset="0"/>
                        </a:rPr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latin typeface="Fira Sans" panose="020B0503050000020004" pitchFamily="34" charset="0"/>
                        </a:rPr>
                        <a:t>40.46%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5583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18339E2-74DA-1BAD-2E4B-A718B20A58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222" y="1169063"/>
            <a:ext cx="4348599" cy="3504117"/>
          </a:xfrm>
          <a:prstGeom prst="rect">
            <a:avLst/>
          </a:prstGeom>
        </p:spPr>
      </p:pic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F1CB234F-487F-9352-171F-9222B10BEE4F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71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14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709725" y="802225"/>
            <a:ext cx="34291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5CE0C6-35D6-290F-52F2-D36A93393A54}"/>
              </a:ext>
            </a:extLst>
          </p:cNvPr>
          <p:cNvSpPr txBox="1"/>
          <p:nvPr/>
        </p:nvSpPr>
        <p:spPr>
          <a:xfrm>
            <a:off x="5645426" y="436884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A"/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0A403CC3-541E-77AF-42B0-B4CE10E36867}"/>
              </a:ext>
            </a:extLst>
          </p:cNvPr>
          <p:cNvSpPr txBox="1">
            <a:spLocks/>
          </p:cNvSpPr>
          <p:nvPr/>
        </p:nvSpPr>
        <p:spPr>
          <a:xfrm>
            <a:off x="378577" y="1905923"/>
            <a:ext cx="4358015" cy="1822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Best configuration and result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The model tends to overfit due to larger batch size and higher learning rate</a:t>
            </a:r>
            <a:endParaRPr lang="en-US" dirty="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Batch size: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32,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64, 96, 128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Learning rate: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0.0001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0.0005, 0.001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Top-1 accuracy: 57%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955CC9EA-6A1C-FC08-ABE0-5D6F8070B2FB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52BAD-ADBE-6530-FC0E-685550ADF9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5004" y="3009620"/>
            <a:ext cx="2258142" cy="1709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3747A-0472-B40E-9D65-F5ACCC2D59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791" y="1066904"/>
            <a:ext cx="1892568" cy="16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3681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844739" y="802225"/>
            <a:ext cx="22941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D27885AC-719B-82B6-A061-9C4E986E4E16}"/>
              </a:ext>
            </a:extLst>
          </p:cNvPr>
          <p:cNvSpPr txBox="1">
            <a:spLocks/>
          </p:cNvSpPr>
          <p:nvPr/>
        </p:nvSpPr>
        <p:spPr>
          <a:xfrm>
            <a:off x="500052" y="887149"/>
            <a:ext cx="7787897" cy="15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Purpose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Transfer the style of the audio from one era to another era using generative AI model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Explore the possibility of style transfer in music era as no work has been done before</a:t>
            </a: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8AFE6401-FD85-9B58-6136-D334275D4737}"/>
              </a:ext>
            </a:extLst>
          </p:cNvPr>
          <p:cNvSpPr txBox="1">
            <a:spLocks/>
          </p:cNvSpPr>
          <p:nvPr/>
        </p:nvSpPr>
        <p:spPr>
          <a:xfrm>
            <a:off x="469045" y="754740"/>
            <a:ext cx="8205910" cy="7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endParaRPr lang="en-US" sz="1200">
              <a:solidFill>
                <a:schemeClr val="tx1"/>
              </a:solidFill>
              <a:latin typeface="Fira Sans" panose="020B0503050000020004" pitchFamily="34" charset="0"/>
              <a:sym typeface="Wingdings" panose="05000000000000000000" pitchFamily="2" charset="2"/>
            </a:endParaRPr>
          </a:p>
        </p:txBody>
      </p:sp>
      <p:pic>
        <p:nvPicPr>
          <p:cNvPr id="10" name="Picture 9" descr="A diagram of a process&#10;&#10;Description automatically generated">
            <a:extLst>
              <a:ext uri="{FF2B5EF4-FFF2-40B4-BE49-F238E27FC236}">
                <a16:creationId xmlns:a16="http://schemas.microsoft.com/office/drawing/2014/main" id="{352498F8-504A-55EB-7A0B-C33A888EB7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565" y="2657045"/>
            <a:ext cx="5300870" cy="1667946"/>
          </a:xfrm>
          <a:prstGeom prst="rect">
            <a:avLst/>
          </a:prstGeom>
        </p:spPr>
      </p:pic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05514D9-E3BB-2F07-766E-CA1A2B86B9F2}"/>
              </a:ext>
            </a:extLst>
          </p:cNvPr>
          <p:cNvSpPr txBox="1">
            <a:spLocks/>
          </p:cNvSpPr>
          <p:nvPr/>
        </p:nvSpPr>
        <p:spPr>
          <a:xfrm>
            <a:off x="2368296" y="4058421"/>
            <a:ext cx="3627279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457200" lvl="1" indent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Flow Chart of Style transfer function</a:t>
            </a: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713BCDCC-9C2A-5C11-5078-0D44C6473A2E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6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4268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518205" y="802225"/>
            <a:ext cx="362071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4001B8E-C335-6E4E-0DAB-426D28A56950}"/>
              </a:ext>
            </a:extLst>
          </p:cNvPr>
          <p:cNvSpPr txBox="1">
            <a:spLocks/>
          </p:cNvSpPr>
          <p:nvPr/>
        </p:nvSpPr>
        <p:spPr>
          <a:xfrm>
            <a:off x="592478" y="1293829"/>
            <a:ext cx="7831522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Dataset description</a:t>
            </a:r>
            <a:endParaRPr lang="en-US" dirty="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Giant-MIDI Piano [7]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GB" dirty="0"/>
              <a:t>0,855 MIDI files of 2,786 composers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CSV file describing information of composers</a:t>
            </a: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A3473F21-0551-C86B-7A9F-EFDA88DF808F}"/>
              </a:ext>
            </a:extLst>
          </p:cNvPr>
          <p:cNvSpPr txBox="1">
            <a:spLocks/>
          </p:cNvSpPr>
          <p:nvPr/>
        </p:nvSpPr>
        <p:spPr>
          <a:xfrm>
            <a:off x="592478" y="3059518"/>
            <a:ext cx="7307938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Data labeling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Reformatted the data according to the year of thirty years old of each composer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Label the data by the range of certain music era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347B81-F15C-9226-80A8-45D4273DA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77694"/>
              </p:ext>
            </p:extLst>
          </p:nvPr>
        </p:nvGraphicFramePr>
        <p:xfrm>
          <a:off x="5417506" y="1217532"/>
          <a:ext cx="3262032" cy="1504465"/>
        </p:xfrm>
        <a:graphic>
          <a:graphicData uri="http://schemas.openxmlformats.org/drawingml/2006/table">
            <a:tbl>
              <a:tblPr firstRow="1" bandRow="1">
                <a:tableStyleId>{86DD5FC9-4C4A-499B-87D7-A5D5D88B5E24}</a:tableStyleId>
              </a:tblPr>
              <a:tblGrid>
                <a:gridCol w="855805">
                  <a:extLst>
                    <a:ext uri="{9D8B030D-6E8A-4147-A177-3AD203B41FA5}">
                      <a16:colId xmlns:a16="http://schemas.microsoft.com/office/drawing/2014/main" val="2729032051"/>
                    </a:ext>
                  </a:extLst>
                </a:gridCol>
                <a:gridCol w="990800">
                  <a:extLst>
                    <a:ext uri="{9D8B030D-6E8A-4147-A177-3AD203B41FA5}">
                      <a16:colId xmlns:a16="http://schemas.microsoft.com/office/drawing/2014/main" val="388160798"/>
                    </a:ext>
                  </a:extLst>
                </a:gridCol>
                <a:gridCol w="1415427">
                  <a:extLst>
                    <a:ext uri="{9D8B030D-6E8A-4147-A177-3AD203B41FA5}">
                      <a16:colId xmlns:a16="http://schemas.microsoft.com/office/drawing/2014/main" val="2788261814"/>
                    </a:ext>
                  </a:extLst>
                </a:gridCol>
              </a:tblGrid>
              <a:tr h="275497">
                <a:tc>
                  <a:txBody>
                    <a:bodyPr/>
                    <a:lstStyle/>
                    <a:p>
                      <a:pPr algn="ctr"/>
                      <a:r>
                        <a:rPr lang="en-BA" sz="1200" b="1">
                          <a:latin typeface="Fira Sans" panose="020B0503050000020004" pitchFamily="34" charset="0"/>
                        </a:rPr>
                        <a:t>Music era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A" sz="1200" b="1">
                          <a:latin typeface="Fira Sans" panose="020B0503050000020004" pitchFamily="34" charset="0"/>
                        </a:rPr>
                        <a:t>Time range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A" sz="1200" b="1">
                          <a:latin typeface="Fira Sans" panose="020B0503050000020004" pitchFamily="34" charset="0"/>
                        </a:rPr>
                        <a:t>Number of data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23148"/>
                  </a:ext>
                </a:extLst>
              </a:tr>
              <a:tr h="323712">
                <a:tc>
                  <a:txBody>
                    <a:bodyPr/>
                    <a:lstStyle/>
                    <a:p>
                      <a:pPr algn="ctr"/>
                      <a:r>
                        <a:rPr lang="en-BA" sz="1200">
                          <a:latin typeface="Fira Sans" panose="020B0503050000020004" pitchFamily="34" charset="0"/>
                        </a:rPr>
                        <a:t>Baroque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A" sz="1200">
                          <a:latin typeface="Fira Sans" panose="020B0503050000020004" pitchFamily="34" charset="0"/>
                        </a:rPr>
                        <a:t>1600-1730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A" sz="1200">
                          <a:latin typeface="Fira Sans" panose="020B0503050000020004" pitchFamily="34" charset="0"/>
                        </a:rPr>
                        <a:t>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886411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pPr algn="ctr"/>
                      <a:r>
                        <a:rPr lang="en-BA" sz="1200">
                          <a:latin typeface="Fira Sans" panose="020B0503050000020004" pitchFamily="34" charset="0"/>
                        </a:rPr>
                        <a:t>Classical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A" sz="1200">
                          <a:latin typeface="Fira Sans" panose="020B0503050000020004" pitchFamily="34" charset="0"/>
                        </a:rPr>
                        <a:t>1731-1815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A" sz="1200">
                          <a:latin typeface="Fira Sans" panose="020B0503050000020004" pitchFamily="34" charset="0"/>
                        </a:rPr>
                        <a:t>786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237550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/>
                      <a:r>
                        <a:rPr lang="en-BA" sz="1200">
                          <a:latin typeface="Fira Sans" panose="020B0503050000020004" pitchFamily="34" charset="0"/>
                        </a:rPr>
                        <a:t>Romantic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A" sz="1200">
                          <a:latin typeface="Fira Sans" panose="020B0503050000020004" pitchFamily="34" charset="0"/>
                        </a:rPr>
                        <a:t>1816-1890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A" sz="1200">
                          <a:latin typeface="Fira Sans" panose="020B0503050000020004" pitchFamily="34" charset="0"/>
                        </a:rPr>
                        <a:t>3365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81487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BA" sz="1200">
                          <a:latin typeface="Fira Sans" panose="020B0503050000020004" pitchFamily="34" charset="0"/>
                        </a:rPr>
                        <a:t>Modern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A" sz="1200">
                          <a:latin typeface="Fira Sans" panose="020B0503050000020004" pitchFamily="34" charset="0"/>
                        </a:rPr>
                        <a:t>1891-1975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A" sz="1200" dirty="0">
                          <a:latin typeface="Fira Sans" panose="020B0503050000020004" pitchFamily="34" charset="0"/>
                        </a:rPr>
                        <a:t>2926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295331"/>
                  </a:ext>
                </a:extLst>
              </a:tr>
            </a:tbl>
          </a:graphicData>
        </a:graphic>
      </p:graphicFrame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75A97933-E46B-6F42-EF0E-7752B4FF1B23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44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6408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49652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Introduction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675AAA58-DE58-1A44-C62E-4AF87BEED952}"/>
              </a:ext>
            </a:extLst>
          </p:cNvPr>
          <p:cNvSpPr txBox="1">
            <a:spLocks/>
          </p:cNvSpPr>
          <p:nvPr/>
        </p:nvSpPr>
        <p:spPr>
          <a:xfrm>
            <a:off x="308001" y="2343411"/>
            <a:ext cx="2640844" cy="6069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91425" tIns="828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700" b="1">
                <a:latin typeface="Viga" panose="020B0604020202020204" charset="0"/>
                <a:sym typeface="Wingdings" panose="05000000000000000000" pitchFamily="2" charset="2"/>
              </a:rPr>
              <a:t>Performance Analysis</a:t>
            </a:r>
            <a:endParaRPr lang="en-US" sz="1700">
              <a:latin typeface="Viga" panose="020B0604020202020204" charset="0"/>
            </a:endParaRP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D47F8FA4-5054-47CC-E377-206A7E8629E5}"/>
              </a:ext>
            </a:extLst>
          </p:cNvPr>
          <p:cNvSpPr txBox="1">
            <a:spLocks/>
          </p:cNvSpPr>
          <p:nvPr/>
        </p:nvSpPr>
        <p:spPr>
          <a:xfrm>
            <a:off x="3256077" y="2343411"/>
            <a:ext cx="2642400" cy="6069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91425" tIns="828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700" b="1">
                <a:latin typeface="Viga" panose="020B0604020202020204" charset="0"/>
                <a:sym typeface="Wingdings" panose="05000000000000000000" pitchFamily="2" charset="2"/>
              </a:rPr>
              <a:t>Emotion Analysis</a:t>
            </a:r>
            <a:endParaRPr lang="en-US" sz="1700">
              <a:latin typeface="Viga" panose="020B0604020202020204" charset="0"/>
            </a:endParaRPr>
          </a:p>
        </p:txBody>
      </p:sp>
      <p:sp>
        <p:nvSpPr>
          <p:cNvPr id="40" name="Google Shape;272;p46">
            <a:extLst>
              <a:ext uri="{FF2B5EF4-FFF2-40B4-BE49-F238E27FC236}">
                <a16:creationId xmlns:a16="http://schemas.microsoft.com/office/drawing/2014/main" id="{1BE300DD-6B1D-223B-591C-68EE44E334D8}"/>
              </a:ext>
            </a:extLst>
          </p:cNvPr>
          <p:cNvSpPr txBox="1">
            <a:spLocks/>
          </p:cNvSpPr>
          <p:nvPr/>
        </p:nvSpPr>
        <p:spPr>
          <a:xfrm>
            <a:off x="6205709" y="2343411"/>
            <a:ext cx="2642400" cy="6069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91425" tIns="828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700" b="1">
                <a:latin typeface="Viga" panose="020B0604020202020204" charset="0"/>
                <a:sym typeface="Wingdings" panose="05000000000000000000" pitchFamily="2" charset="2"/>
              </a:rPr>
              <a:t>Piece Analysis</a:t>
            </a:r>
            <a:endParaRPr lang="en-US" sz="1700">
              <a:latin typeface="Viga" panose="020B0604020202020204" charset="0"/>
            </a:endParaRPr>
          </a:p>
        </p:txBody>
      </p:sp>
      <p:sp>
        <p:nvSpPr>
          <p:cNvPr id="51" name="Google Shape;272;p46">
            <a:extLst>
              <a:ext uri="{FF2B5EF4-FFF2-40B4-BE49-F238E27FC236}">
                <a16:creationId xmlns:a16="http://schemas.microsoft.com/office/drawing/2014/main" id="{F5C4ED98-AC46-A498-F4D5-DCDCA72AE9B9}"/>
              </a:ext>
            </a:extLst>
          </p:cNvPr>
          <p:cNvSpPr txBox="1">
            <a:spLocks/>
          </p:cNvSpPr>
          <p:nvPr/>
        </p:nvSpPr>
        <p:spPr>
          <a:xfrm>
            <a:off x="308005" y="29441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550">
                <a:latin typeface="Viga" panose="020B0604020202020204" charset="0"/>
                <a:sym typeface="Wingdings" panose="05000000000000000000" pitchFamily="2" charset="2"/>
              </a:rPr>
              <a:t>Performance Transcription</a:t>
            </a:r>
          </a:p>
        </p:txBody>
      </p:sp>
      <p:sp>
        <p:nvSpPr>
          <p:cNvPr id="53" name="Google Shape;272;p46">
            <a:extLst>
              <a:ext uri="{FF2B5EF4-FFF2-40B4-BE49-F238E27FC236}">
                <a16:creationId xmlns:a16="http://schemas.microsoft.com/office/drawing/2014/main" id="{81656A63-83FD-D5A4-9E1A-D47B1E4F0F37}"/>
              </a:ext>
            </a:extLst>
          </p:cNvPr>
          <p:cNvSpPr txBox="1">
            <a:spLocks/>
          </p:cNvSpPr>
          <p:nvPr/>
        </p:nvSpPr>
        <p:spPr>
          <a:xfrm>
            <a:off x="308003" y="33761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550">
                <a:latin typeface="Viga" panose="020B0604020202020204" charset="0"/>
                <a:sym typeface="Wingdings" panose="05000000000000000000" pitchFamily="2" charset="2"/>
              </a:rPr>
              <a:t>Musical Analysis</a:t>
            </a:r>
          </a:p>
        </p:txBody>
      </p:sp>
      <p:sp>
        <p:nvSpPr>
          <p:cNvPr id="54" name="Google Shape;272;p46">
            <a:extLst>
              <a:ext uri="{FF2B5EF4-FFF2-40B4-BE49-F238E27FC236}">
                <a16:creationId xmlns:a16="http://schemas.microsoft.com/office/drawing/2014/main" id="{769394D8-98BD-2483-5FB2-F9286760E467}"/>
              </a:ext>
            </a:extLst>
          </p:cNvPr>
          <p:cNvSpPr txBox="1">
            <a:spLocks/>
          </p:cNvSpPr>
          <p:nvPr/>
        </p:nvSpPr>
        <p:spPr>
          <a:xfrm>
            <a:off x="308003" y="38081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550">
                <a:latin typeface="Viga" panose="020B0604020202020204" charset="0"/>
                <a:sym typeface="Wingdings" panose="05000000000000000000" pitchFamily="2" charset="2"/>
              </a:rPr>
              <a:t>Metrics</a:t>
            </a:r>
          </a:p>
        </p:txBody>
      </p:sp>
      <p:sp>
        <p:nvSpPr>
          <p:cNvPr id="55" name="Google Shape;272;p46">
            <a:extLst>
              <a:ext uri="{FF2B5EF4-FFF2-40B4-BE49-F238E27FC236}">
                <a16:creationId xmlns:a16="http://schemas.microsoft.com/office/drawing/2014/main" id="{CAA3B9A4-C440-CD88-6D9C-15D4A4E9ABB9}"/>
              </a:ext>
            </a:extLst>
          </p:cNvPr>
          <p:cNvSpPr txBox="1">
            <a:spLocks/>
          </p:cNvSpPr>
          <p:nvPr/>
        </p:nvSpPr>
        <p:spPr>
          <a:xfrm>
            <a:off x="3256857" y="294218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550">
                <a:latin typeface="Viga" panose="020B0604020202020204" charset="0"/>
                <a:sym typeface="Wingdings" panose="05000000000000000000" pitchFamily="2" charset="2"/>
              </a:rPr>
              <a:t>Valence-Arousal Analysis</a:t>
            </a:r>
          </a:p>
        </p:txBody>
      </p:sp>
      <p:sp>
        <p:nvSpPr>
          <p:cNvPr id="56" name="Google Shape;272;p46">
            <a:extLst>
              <a:ext uri="{FF2B5EF4-FFF2-40B4-BE49-F238E27FC236}">
                <a16:creationId xmlns:a16="http://schemas.microsoft.com/office/drawing/2014/main" id="{067A210A-8B3C-201F-AC87-76D06436AD76}"/>
              </a:ext>
            </a:extLst>
          </p:cNvPr>
          <p:cNvSpPr txBox="1">
            <a:spLocks/>
          </p:cNvSpPr>
          <p:nvPr/>
        </p:nvSpPr>
        <p:spPr>
          <a:xfrm>
            <a:off x="6207267" y="29441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550">
                <a:latin typeface="Viga" panose="020B0604020202020204" charset="0"/>
                <a:sym typeface="Wingdings" panose="05000000000000000000" pitchFamily="2" charset="2"/>
              </a:rPr>
              <a:t>Music Era Classification</a:t>
            </a:r>
          </a:p>
        </p:txBody>
      </p:sp>
      <p:sp>
        <p:nvSpPr>
          <p:cNvPr id="57" name="Google Shape;272;p46">
            <a:extLst>
              <a:ext uri="{FF2B5EF4-FFF2-40B4-BE49-F238E27FC236}">
                <a16:creationId xmlns:a16="http://schemas.microsoft.com/office/drawing/2014/main" id="{DB084D02-D720-9462-B552-8DAE7DD89358}"/>
              </a:ext>
            </a:extLst>
          </p:cNvPr>
          <p:cNvSpPr txBox="1">
            <a:spLocks/>
          </p:cNvSpPr>
          <p:nvPr/>
        </p:nvSpPr>
        <p:spPr>
          <a:xfrm>
            <a:off x="6207267" y="33761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550">
                <a:latin typeface="Viga" panose="020B0604020202020204" charset="0"/>
                <a:sym typeface="Wingdings" panose="05000000000000000000" pitchFamily="2" charset="2"/>
              </a:rPr>
              <a:t>Music Era Transfer</a:t>
            </a:r>
          </a:p>
        </p:txBody>
      </p:sp>
      <p:sp>
        <p:nvSpPr>
          <p:cNvPr id="58" name="Google Shape;272;p46">
            <a:extLst>
              <a:ext uri="{FF2B5EF4-FFF2-40B4-BE49-F238E27FC236}">
                <a16:creationId xmlns:a16="http://schemas.microsoft.com/office/drawing/2014/main" id="{4DEB5AC1-FAFA-B449-0526-7A252F1BA039}"/>
              </a:ext>
            </a:extLst>
          </p:cNvPr>
          <p:cNvSpPr txBox="1">
            <a:spLocks/>
          </p:cNvSpPr>
          <p:nvPr/>
        </p:nvSpPr>
        <p:spPr>
          <a:xfrm>
            <a:off x="6207265" y="38081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550">
                <a:latin typeface="Viga" panose="020B0604020202020204" charset="0"/>
                <a:sym typeface="Wingdings" panose="05000000000000000000" pitchFamily="2" charset="2"/>
              </a:rPr>
              <a:t>Piano Fingering Suggestion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240B671-6009-DA8C-C641-5F93F963F084}"/>
              </a:ext>
            </a:extLst>
          </p:cNvPr>
          <p:cNvCxnSpPr>
            <a:cxnSpLocks/>
            <a:stCxn id="9" idx="2"/>
            <a:endCxn id="2" idx="0"/>
          </p:cNvCxnSpPr>
          <p:nvPr/>
        </p:nvCxnSpPr>
        <p:spPr>
          <a:xfrm rot="5400000">
            <a:off x="2883466" y="648821"/>
            <a:ext cx="439548" cy="294963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4076288A-0BF5-F01B-66ED-A0EB619B40D8}"/>
              </a:ext>
            </a:extLst>
          </p:cNvPr>
          <p:cNvCxnSpPr>
            <a:cxnSpLocks/>
            <a:stCxn id="9" idx="2"/>
            <a:endCxn id="3" idx="0"/>
          </p:cNvCxnSpPr>
          <p:nvPr/>
        </p:nvCxnSpPr>
        <p:spPr>
          <a:xfrm rot="5400000">
            <a:off x="4357893" y="2123248"/>
            <a:ext cx="439548" cy="779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369C3D14-2EF4-90BC-B70B-82669803568E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rot="16200000" flipH="1">
            <a:off x="5832708" y="649210"/>
            <a:ext cx="439548" cy="294885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D57AD2AC-0D0C-2789-FD48-D6BF61D0B140}"/>
              </a:ext>
            </a:extLst>
          </p:cNvPr>
          <p:cNvSpPr txBox="1">
            <a:spLocks/>
          </p:cNvSpPr>
          <p:nvPr/>
        </p:nvSpPr>
        <p:spPr>
          <a:xfrm>
            <a:off x="3452296" y="1381128"/>
            <a:ext cx="2251520" cy="52273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800" b="1">
                <a:solidFill>
                  <a:schemeClr val="tx1"/>
                </a:solidFill>
                <a:sym typeface="Wingdings" panose="05000000000000000000" pitchFamily="2" charset="2"/>
              </a:rPr>
              <a:t>Web Application</a:t>
            </a:r>
          </a:p>
        </p:txBody>
      </p:sp>
      <p:sp>
        <p:nvSpPr>
          <p:cNvPr id="11" name="Google Shape;272;p46">
            <a:extLst>
              <a:ext uri="{FF2B5EF4-FFF2-40B4-BE49-F238E27FC236}">
                <a16:creationId xmlns:a16="http://schemas.microsoft.com/office/drawing/2014/main" id="{0EE03F9F-15C6-A92D-AC54-87BB5D690976}"/>
              </a:ext>
            </a:extLst>
          </p:cNvPr>
          <p:cNvSpPr txBox="1">
            <a:spLocks/>
          </p:cNvSpPr>
          <p:nvPr/>
        </p:nvSpPr>
        <p:spPr>
          <a:xfrm>
            <a:off x="502663" y="1374625"/>
            <a:ext cx="2251520" cy="52273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800" b="1">
                <a:solidFill>
                  <a:schemeClr val="tx1"/>
                </a:solidFill>
                <a:sym typeface="Wingdings" panose="05000000000000000000" pitchFamily="2" charset="2"/>
              </a:rPr>
              <a:t>Python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98034-273D-77CF-50CD-57647378B635}"/>
              </a:ext>
            </a:extLst>
          </p:cNvPr>
          <p:cNvSpPr txBox="1"/>
          <p:nvPr/>
        </p:nvSpPr>
        <p:spPr>
          <a:xfrm>
            <a:off x="577437" y="2645375"/>
            <a:ext cx="2101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sz="1200">
                <a:solidFill>
                  <a:schemeClr val="accent2">
                    <a:lumMod val="50000"/>
                  </a:schemeClr>
                </a:solidFill>
                <a:latin typeface="Fira Sans SemiBold" panose="020B0603050000020004" pitchFamily="34" charset="0"/>
                <a:sym typeface="Wingdings" panose="05000000000000000000" pitchFamily="2" charset="2"/>
              </a:rPr>
              <a:t>Piano Practice 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F2B54-A829-A1C9-679E-0809462D55AF}"/>
              </a:ext>
            </a:extLst>
          </p:cNvPr>
          <p:cNvSpPr txBox="1"/>
          <p:nvPr/>
        </p:nvSpPr>
        <p:spPr>
          <a:xfrm>
            <a:off x="3521014" y="2639619"/>
            <a:ext cx="2101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sz="1200">
                <a:solidFill>
                  <a:schemeClr val="accent2">
                    <a:lumMod val="50000"/>
                  </a:schemeClr>
                </a:solidFill>
                <a:latin typeface="Fira Sans SemiBold" panose="020B0603050000020004" pitchFamily="34" charset="0"/>
                <a:sym typeface="Wingdings" panose="05000000000000000000" pitchFamily="2" charset="2"/>
              </a:rPr>
              <a:t>Music Video/Audio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27A1C-43B4-CFFE-E033-494A905A9C2B}"/>
              </a:ext>
            </a:extLst>
          </p:cNvPr>
          <p:cNvSpPr txBox="1"/>
          <p:nvPr/>
        </p:nvSpPr>
        <p:spPr>
          <a:xfrm>
            <a:off x="6475923" y="2639619"/>
            <a:ext cx="2101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sz="1200">
                <a:solidFill>
                  <a:schemeClr val="accent2">
                    <a:lumMod val="50000"/>
                  </a:schemeClr>
                </a:solidFill>
                <a:latin typeface="Fira Sans SemiBold" panose="020B0603050000020004" pitchFamily="34" charset="0"/>
                <a:sym typeface="Wingdings" panose="05000000000000000000" pitchFamily="2" charset="2"/>
              </a:rPr>
              <a:t>Piano Piece</a:t>
            </a:r>
          </a:p>
        </p:txBody>
      </p:sp>
    </p:spTree>
    <p:extLst>
      <p:ext uri="{BB962C8B-B14F-4D97-AF65-F5344CB8AC3E}">
        <p14:creationId xmlns:p14="http://schemas.microsoft.com/office/powerpoint/2010/main" val="252351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0" grpId="0" animBg="1"/>
      <p:bldP spid="40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9" grpId="0" animBg="1"/>
      <p:bldP spid="11" grpId="0" animBg="1"/>
      <p:bldP spid="11" grpId="1" animBg="1"/>
      <p:bldP spid="5" grpId="0"/>
      <p:bldP spid="6" grpId="0"/>
      <p:bldP spid="6" grpId="1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</a:t>
            </a:r>
            <a:endParaRPr dirty="0"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4268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518205" y="802225"/>
            <a:ext cx="362071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4001B8E-C335-6E4E-0DAB-426D28A56950}"/>
              </a:ext>
            </a:extLst>
          </p:cNvPr>
          <p:cNvSpPr txBox="1">
            <a:spLocks/>
          </p:cNvSpPr>
          <p:nvPr/>
        </p:nvSpPr>
        <p:spPr>
          <a:xfrm>
            <a:off x="656239" y="1357838"/>
            <a:ext cx="7831522" cy="305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Dataset preprocessing [8]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Sampling rate of 16 timestamps per bar  sixteenth notes only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Limit the pitch range to facilitate training (C1 to C8)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Combine four bars into one data to preserve temporal structure  64 time stamps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64 (time stamps) x 84 (pitch class) array</a:t>
            </a:r>
            <a:r>
              <a:rPr lang="zh-TW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Clean the noisy data that their first beat does not start at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Data size for each class</a:t>
            </a:r>
          </a:p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Baroque: 19269, Classical: 47810, Romantic: 83913, Modern: 79281</a:t>
            </a:r>
          </a:p>
        </p:txBody>
      </p:sp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1344F1A9-F5E8-FC97-4364-C1798D262083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1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9346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518205" y="802225"/>
            <a:ext cx="362071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4001B8E-C335-6E4E-0DAB-426D28A56950}"/>
              </a:ext>
            </a:extLst>
          </p:cNvPr>
          <p:cNvSpPr txBox="1">
            <a:spLocks/>
          </p:cNvSpPr>
          <p:nvPr/>
        </p:nvSpPr>
        <p:spPr>
          <a:xfrm>
            <a:off x="473359" y="833908"/>
            <a:ext cx="7831522" cy="20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Generative Adversarial Network (GAN) [9]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Generator tries to generate the best fake data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Discriminator tries to identify the fake data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Both generator and discriminator are composed of convolutional layers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Improving performance by losses from generator and discriminator</a:t>
            </a:r>
          </a:p>
        </p:txBody>
      </p:sp>
      <p:pic>
        <p:nvPicPr>
          <p:cNvPr id="3" name="Picture 2" descr="A diagram of data and data&#10;&#10;Description automatically generated">
            <a:extLst>
              <a:ext uri="{FF2B5EF4-FFF2-40B4-BE49-F238E27FC236}">
                <a16:creationId xmlns:a16="http://schemas.microsoft.com/office/drawing/2014/main" id="{252ED985-F6A5-84C4-80A7-C359598779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792" y="2710640"/>
            <a:ext cx="4998212" cy="1894366"/>
          </a:xfrm>
          <a:prstGeom prst="rect">
            <a:avLst/>
          </a:prstGeom>
        </p:spPr>
      </p:pic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BB5C11D1-78E5-68B2-94E0-20F775B0FB13}"/>
              </a:ext>
            </a:extLst>
          </p:cNvPr>
          <p:cNvSpPr txBox="1">
            <a:spLocks/>
          </p:cNvSpPr>
          <p:nvPr/>
        </p:nvSpPr>
        <p:spPr>
          <a:xfrm>
            <a:off x="3261634" y="4343426"/>
            <a:ext cx="2004528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Architecture of GAN</a:t>
            </a: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80C4C0A9-2450-4BCC-6C95-CB0F651A767B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7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0" y="801368"/>
            <a:ext cx="359346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518205" y="802225"/>
            <a:ext cx="362071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4001B8E-C335-6E4E-0DAB-426D28A56950}"/>
              </a:ext>
            </a:extLst>
          </p:cNvPr>
          <p:cNvSpPr txBox="1">
            <a:spLocks/>
          </p:cNvSpPr>
          <p:nvPr/>
        </p:nvSpPr>
        <p:spPr>
          <a:xfrm>
            <a:off x="397706" y="722589"/>
            <a:ext cx="7831522" cy="167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Generator</a:t>
            </a:r>
          </a:p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Composed by convolutional layers and 12 </a:t>
            </a:r>
            <a:r>
              <a:rPr lang="en-US" sz="1600" err="1">
                <a:solidFill>
                  <a:schemeClr val="tx1"/>
                </a:solidFill>
                <a:sym typeface="Wingdings" panose="05000000000000000000" pitchFamily="2" charset="2"/>
              </a:rPr>
              <a:t>ResNet</a:t>
            </a: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 blocks with different kernel size</a:t>
            </a:r>
            <a:endParaRPr lang="en-US" sz="160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</a:pPr>
            <a:endParaRPr lang="en-US" sz="160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pic>
        <p:nvPicPr>
          <p:cNvPr id="6" name="Picture 5" descr="A diagram of a block diagram&#10;&#10;Description automatically generated">
            <a:extLst>
              <a:ext uri="{FF2B5EF4-FFF2-40B4-BE49-F238E27FC236}">
                <a16:creationId xmlns:a16="http://schemas.microsoft.com/office/drawing/2014/main" id="{A1C05D3F-F270-9629-2430-74303C8591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1871" y="1748536"/>
            <a:ext cx="4344993" cy="2605533"/>
          </a:xfrm>
          <a:prstGeom prst="rect">
            <a:avLst/>
          </a:prstGeom>
        </p:spPr>
      </p:pic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84848F77-A433-CDDD-8898-674D3BD3D580}"/>
              </a:ext>
            </a:extLst>
          </p:cNvPr>
          <p:cNvSpPr txBox="1">
            <a:spLocks/>
          </p:cNvSpPr>
          <p:nvPr/>
        </p:nvSpPr>
        <p:spPr>
          <a:xfrm>
            <a:off x="2062045" y="4273810"/>
            <a:ext cx="1834617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Architecture of </a:t>
            </a:r>
            <a:r>
              <a:rPr lang="en-US" err="1">
                <a:solidFill>
                  <a:schemeClr val="tx1"/>
                </a:solidFill>
                <a:sym typeface="Wingdings" panose="05000000000000000000" pitchFamily="2" charset="2"/>
              </a:rPr>
              <a:t>ResNet</a:t>
            </a: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 Block</a:t>
            </a:r>
          </a:p>
        </p:txBody>
      </p:sp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BFC3FEC9-4144-EB91-0E7D-1ECD8264427F}"/>
              </a:ext>
            </a:extLst>
          </p:cNvPr>
          <p:cNvSpPr txBox="1">
            <a:spLocks/>
          </p:cNvSpPr>
          <p:nvPr/>
        </p:nvSpPr>
        <p:spPr>
          <a:xfrm>
            <a:off x="4195652" y="4263143"/>
            <a:ext cx="1834617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Architecture of Generator</a:t>
            </a:r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ADFD4746-3EFF-3313-6A34-600F8FE76A4C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3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0" y="801368"/>
            <a:ext cx="359346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518205" y="802225"/>
            <a:ext cx="362071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4001B8E-C335-6E4E-0DAB-426D28A56950}"/>
              </a:ext>
            </a:extLst>
          </p:cNvPr>
          <p:cNvSpPr txBox="1">
            <a:spLocks/>
          </p:cNvSpPr>
          <p:nvPr/>
        </p:nvSpPr>
        <p:spPr>
          <a:xfrm>
            <a:off x="378606" y="428693"/>
            <a:ext cx="7831522" cy="1678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Discriminator</a:t>
            </a:r>
          </a:p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Simple convolutional layers, with additional noise to prevent overpowering </a:t>
            </a:r>
            <a:endParaRPr lang="en-US" sz="1600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173008D7-DCCF-3370-AD07-3FF2BD3C9B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467" y="1642579"/>
            <a:ext cx="1303761" cy="2699553"/>
          </a:xfrm>
          <a:prstGeom prst="rect">
            <a:avLst/>
          </a:prstGeom>
        </p:spPr>
      </p:pic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261B9D36-4557-5CAC-8221-7DE255FC7849}"/>
              </a:ext>
            </a:extLst>
          </p:cNvPr>
          <p:cNvSpPr txBox="1">
            <a:spLocks/>
          </p:cNvSpPr>
          <p:nvPr/>
        </p:nvSpPr>
        <p:spPr>
          <a:xfrm>
            <a:off x="2876775" y="4262286"/>
            <a:ext cx="2835183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Architecture of Discriminator</a:t>
            </a:r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868CCF2C-9DC5-F4A2-DAEF-366D5FA8C4F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8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9346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518205" y="802225"/>
            <a:ext cx="362071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4001B8E-C335-6E4E-0DAB-426D28A56950}"/>
              </a:ext>
            </a:extLst>
          </p:cNvPr>
          <p:cNvSpPr txBox="1">
            <a:spLocks/>
          </p:cNvSpPr>
          <p:nvPr/>
        </p:nvSpPr>
        <p:spPr>
          <a:xfrm>
            <a:off x="473359" y="800733"/>
            <a:ext cx="7831522" cy="20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 err="1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CycleGAN</a:t>
            </a: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 [10]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Composed of a pair of generators and a pair of discriminators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Generator A: style A to style B , Generator B: style B to style A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Discriminator A: Classify data A, Discriminator B: Classify data B</a:t>
            </a:r>
          </a:p>
          <a:p>
            <a:pPr marL="0" indent="0">
              <a:lnSpc>
                <a:spcPct val="150000"/>
              </a:lnSpc>
            </a:pP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BB5C11D1-78E5-68B2-94E0-20F775B0FB13}"/>
              </a:ext>
            </a:extLst>
          </p:cNvPr>
          <p:cNvSpPr txBox="1">
            <a:spLocks/>
          </p:cNvSpPr>
          <p:nvPr/>
        </p:nvSpPr>
        <p:spPr>
          <a:xfrm>
            <a:off x="2982471" y="4349089"/>
            <a:ext cx="2439451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Architecture of </a:t>
            </a:r>
            <a:r>
              <a:rPr lang="en-US" err="1">
                <a:solidFill>
                  <a:schemeClr val="tx1"/>
                </a:solidFill>
                <a:sym typeface="Wingdings" panose="05000000000000000000" pitchFamily="2" charset="2"/>
              </a:rPr>
              <a:t>CycleGAN</a:t>
            </a: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EB721055-3E32-3252-859A-93C4B3D2233D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DA7063-7FBB-14F7-D7C5-2CDEF6A7CB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331" y="2368747"/>
            <a:ext cx="5475729" cy="21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7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9346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518205" y="802225"/>
            <a:ext cx="362071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4001B8E-C335-6E4E-0DAB-426D28A56950}"/>
              </a:ext>
            </a:extLst>
          </p:cNvPr>
          <p:cNvSpPr txBox="1">
            <a:spLocks/>
          </p:cNvSpPr>
          <p:nvPr/>
        </p:nvSpPr>
        <p:spPr>
          <a:xfrm>
            <a:off x="465407" y="648074"/>
            <a:ext cx="8050439" cy="206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Loss function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Cycle Consistency Loss [10]  Computed by comparing original input and output after a cycle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Generator loss: Generator A loss + Generator B loss + Cycle Consistency Loss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Discriminator loss: Discriminator A loss + Discriminator B loss</a:t>
            </a: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BB5C11D1-78E5-68B2-94E0-20F775B0FB13}"/>
              </a:ext>
            </a:extLst>
          </p:cNvPr>
          <p:cNvSpPr txBox="1">
            <a:spLocks/>
          </p:cNvSpPr>
          <p:nvPr/>
        </p:nvSpPr>
        <p:spPr>
          <a:xfrm>
            <a:off x="2982471" y="4349089"/>
            <a:ext cx="2439451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Cycle Consistency Loss</a:t>
            </a: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0ED2B068-20EC-4BA2-E364-0D7CBAA1A7FF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pic>
        <p:nvPicPr>
          <p:cNvPr id="6" name="Picture 5" descr="A diagram of a function&#10;&#10;Description automatically generated">
            <a:extLst>
              <a:ext uri="{FF2B5EF4-FFF2-40B4-BE49-F238E27FC236}">
                <a16:creationId xmlns:a16="http://schemas.microsoft.com/office/drawing/2014/main" id="{3427083C-D7E7-2567-D33F-EF59F0AF3C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5434" y="2379056"/>
            <a:ext cx="4572503" cy="21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3514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709725" y="802225"/>
            <a:ext cx="34291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56AB17-15E7-1367-E8DD-82E8E646E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563678"/>
              </p:ext>
            </p:extLst>
          </p:nvPr>
        </p:nvGraphicFramePr>
        <p:xfrm>
          <a:off x="2748502" y="2267176"/>
          <a:ext cx="3501224" cy="2314860"/>
        </p:xfrm>
        <a:graphic>
          <a:graphicData uri="http://schemas.openxmlformats.org/drawingml/2006/table">
            <a:tbl>
              <a:tblPr firstRow="1" bandRow="1">
                <a:tableStyleId>{86DD5FC9-4C4A-499B-87D7-A5D5D88B5E24}</a:tableStyleId>
              </a:tblPr>
              <a:tblGrid>
                <a:gridCol w="1998427">
                  <a:extLst>
                    <a:ext uri="{9D8B030D-6E8A-4147-A177-3AD203B41FA5}">
                      <a16:colId xmlns:a16="http://schemas.microsoft.com/office/drawing/2014/main" val="2650871808"/>
                    </a:ext>
                  </a:extLst>
                </a:gridCol>
                <a:gridCol w="1502797">
                  <a:extLst>
                    <a:ext uri="{9D8B030D-6E8A-4147-A177-3AD203B41FA5}">
                      <a16:colId xmlns:a16="http://schemas.microsoft.com/office/drawing/2014/main" val="4157177958"/>
                    </a:ext>
                  </a:extLst>
                </a:gridCol>
              </a:tblGrid>
              <a:tr h="293144">
                <a:tc>
                  <a:txBody>
                    <a:bodyPr/>
                    <a:lstStyle/>
                    <a:p>
                      <a:r>
                        <a:rPr lang="en-BA" b="1">
                          <a:latin typeface="Fira Sans" panose="020B0503050000020004" pitchFamily="34" charset="0"/>
                        </a:rPr>
                        <a:t>Class to class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BA" b="1">
                          <a:latin typeface="Fira Sans" panose="020B0503050000020004" pitchFamily="34" charset="0"/>
                        </a:rPr>
                        <a:t>Generator Loss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251496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Baroque to Classical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 b="0">
                          <a:latin typeface="Fira Sans" panose="020B0503050000020004" pitchFamily="34" charset="0"/>
                        </a:rPr>
                        <a:t>1.79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137938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Baroque to Romantic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038486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Baroque to Modern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 b="1">
                          <a:latin typeface="Fira Sans" panose="020B0503050000020004" pitchFamily="34" charset="0"/>
                        </a:rPr>
                        <a:t>1.37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920638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Classical to Romantic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1.96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55839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C</a:t>
                      </a:r>
                      <a:r>
                        <a:rPr lang="en-GB">
                          <a:latin typeface="Fira Sans" panose="020B0503050000020004" pitchFamily="34" charset="0"/>
                        </a:rPr>
                        <a:t>l</a:t>
                      </a:r>
                      <a:r>
                        <a:rPr lang="en-BA">
                          <a:latin typeface="Fira Sans" panose="020B0503050000020004" pitchFamily="34" charset="0"/>
                        </a:rPr>
                        <a:t>assical to Modern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2.36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5157"/>
                  </a:ext>
                </a:extLst>
              </a:tr>
              <a:tr h="335010">
                <a:tc>
                  <a:txBody>
                    <a:bodyPr/>
                    <a:lstStyle/>
                    <a:p>
                      <a:r>
                        <a:rPr lang="en-BA">
                          <a:latin typeface="Fira Sans" panose="020B0503050000020004" pitchFamily="34" charset="0"/>
                        </a:rPr>
                        <a:t>Romantic to Modern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A" dirty="0">
                          <a:latin typeface="Fira Sans" panose="020B0503050000020004" pitchFamily="34" charset="0"/>
                        </a:rPr>
                        <a:t>3.07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430829"/>
                  </a:ext>
                </a:extLst>
              </a:tr>
            </a:tbl>
          </a:graphicData>
        </a:graphic>
      </p:graphicFrame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6F0CF8F1-5478-26AC-DFF8-037B5A5C6478}"/>
              </a:ext>
            </a:extLst>
          </p:cNvPr>
          <p:cNvSpPr txBox="1">
            <a:spLocks/>
          </p:cNvSpPr>
          <p:nvPr/>
        </p:nvSpPr>
        <p:spPr>
          <a:xfrm>
            <a:off x="242771" y="691838"/>
            <a:ext cx="7831522" cy="170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Model Training</a:t>
            </a: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One to one training due to the nature of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CycleGAN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 totaling 6 models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Down-sample the larger class size to the smaller one</a:t>
            </a:r>
          </a:p>
        </p:txBody>
      </p:sp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89D7CB9C-7D2E-7ABA-BDAA-D59EB9B8524F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0" y="834840"/>
            <a:ext cx="3514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709725" y="802225"/>
            <a:ext cx="34291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sheet music with notes&#10;&#10;Description automatically generated">
            <a:extLst>
              <a:ext uri="{FF2B5EF4-FFF2-40B4-BE49-F238E27FC236}">
                <a16:creationId xmlns:a16="http://schemas.microsoft.com/office/drawing/2014/main" id="{B4EBBE1D-11AD-1FE3-BE09-6187B47E4C8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027" y="1664267"/>
            <a:ext cx="4007457" cy="2302247"/>
          </a:xfrm>
          <a:prstGeom prst="rect">
            <a:avLst/>
          </a:prstGeom>
        </p:spPr>
      </p:pic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D1DDAD3E-24EF-1DF0-827A-19C2D7BECF47}"/>
              </a:ext>
            </a:extLst>
          </p:cNvPr>
          <p:cNvSpPr txBox="1">
            <a:spLocks/>
          </p:cNvSpPr>
          <p:nvPr/>
        </p:nvSpPr>
        <p:spPr>
          <a:xfrm>
            <a:off x="5176043" y="1664267"/>
            <a:ext cx="2946213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sym typeface="Wingdings" panose="05000000000000000000" pitchFamily="2" charset="2"/>
              </a:rPr>
              <a:t>Minuet in D Minor</a:t>
            </a:r>
          </a:p>
        </p:txBody>
      </p:sp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49E32961-7D99-AC51-E548-DB4939CE7C2D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2AFD60AE-5FF9-0065-E77F-D252E97DBB7C}"/>
              </a:ext>
            </a:extLst>
          </p:cNvPr>
          <p:cNvSpPr txBox="1">
            <a:spLocks/>
          </p:cNvSpPr>
          <p:nvPr/>
        </p:nvSpPr>
        <p:spPr>
          <a:xfrm>
            <a:off x="5176042" y="2303862"/>
            <a:ext cx="1155310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Original</a:t>
            </a:r>
          </a:p>
          <a:p>
            <a:pPr marL="0" indent="0"/>
            <a:r>
              <a:rPr lang="en-US">
                <a:solidFill>
                  <a:schemeClr val="accent2">
                    <a:lumMod val="65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(Baroque)</a:t>
            </a: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A3D3A3B9-F0EC-0514-3349-895BCB5AA7FA}"/>
              </a:ext>
            </a:extLst>
          </p:cNvPr>
          <p:cNvSpPr txBox="1">
            <a:spLocks/>
          </p:cNvSpPr>
          <p:nvPr/>
        </p:nvSpPr>
        <p:spPr>
          <a:xfrm>
            <a:off x="5176041" y="3149591"/>
            <a:ext cx="1363339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Transferred</a:t>
            </a:r>
          </a:p>
          <a:p>
            <a:pPr marL="0" indent="0"/>
            <a:r>
              <a:rPr lang="en-US">
                <a:solidFill>
                  <a:schemeClr val="accent2">
                    <a:lumMod val="65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(Modern)</a:t>
            </a:r>
          </a:p>
        </p:txBody>
      </p:sp>
      <p:pic>
        <p:nvPicPr>
          <p:cNvPr id="9" name="Bach_Minuet_in_d_Minor_BWV_Anh._132_merged.wav" descr="Volume with solid fill">
            <a:hlinkClick r:id="" action="ppaction://media"/>
            <a:extLst>
              <a:ext uri="{FF2B5EF4-FFF2-40B4-BE49-F238E27FC236}">
                <a16:creationId xmlns:a16="http://schemas.microsoft.com/office/drawing/2014/main" id="{92F8FA54-C93D-150A-DEF0-061CF7802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49149" y="2402448"/>
            <a:ext cx="463503" cy="463503"/>
          </a:xfrm>
          <a:prstGeom prst="rect">
            <a:avLst/>
          </a:prstGeom>
          <a:ln>
            <a:noFill/>
          </a:ln>
        </p:spPr>
      </p:pic>
      <p:pic>
        <p:nvPicPr>
          <p:cNvPr id="10" name="Bach_Minuet_in_d_Minor_transfer.wav" descr="Volume with solid fill">
            <a:hlinkClick r:id="" action="ppaction://media"/>
            <a:extLst>
              <a:ext uri="{FF2B5EF4-FFF2-40B4-BE49-F238E27FC236}">
                <a16:creationId xmlns:a16="http://schemas.microsoft.com/office/drawing/2014/main" id="{58F080AA-6841-DD1B-2332-C27717E5C15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49148" y="3269029"/>
            <a:ext cx="463503" cy="4635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54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  <p:bldP spid="2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0" y="834840"/>
            <a:ext cx="35143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5709725" y="802225"/>
            <a:ext cx="342919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D1DDAD3E-24EF-1DF0-827A-19C2D7BECF47}"/>
              </a:ext>
            </a:extLst>
          </p:cNvPr>
          <p:cNvSpPr txBox="1">
            <a:spLocks/>
          </p:cNvSpPr>
          <p:nvPr/>
        </p:nvSpPr>
        <p:spPr>
          <a:xfrm>
            <a:off x="5157871" y="1923386"/>
            <a:ext cx="2946213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Canon in D to Modern Style</a:t>
            </a:r>
          </a:p>
        </p:txBody>
      </p:sp>
      <p:pic>
        <p:nvPicPr>
          <p:cNvPr id="3" name="Picture 2" descr="A sheet music with notes&#10;&#10;Description automatically generated">
            <a:extLst>
              <a:ext uri="{FF2B5EF4-FFF2-40B4-BE49-F238E27FC236}">
                <a16:creationId xmlns:a16="http://schemas.microsoft.com/office/drawing/2014/main" id="{967D8F94-8B62-649A-3C45-9584FBAF65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73" y="1099080"/>
            <a:ext cx="3943027" cy="3648655"/>
          </a:xfrm>
          <a:prstGeom prst="rect">
            <a:avLst/>
          </a:prstGeom>
        </p:spPr>
      </p:pic>
      <p:pic>
        <p:nvPicPr>
          <p:cNvPr id="8" name="canon_transfer.wav">
            <a:hlinkClick r:id="" action="ppaction://media"/>
            <a:extLst>
              <a:ext uri="{FF2B5EF4-FFF2-40B4-BE49-F238E27FC236}">
                <a16:creationId xmlns:a16="http://schemas.microsoft.com/office/drawing/2014/main" id="{7C84FBD2-56B8-7775-024C-1C4199AD03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50059" y="2584063"/>
            <a:ext cx="812800" cy="812800"/>
          </a:xfrm>
          <a:prstGeom prst="rect">
            <a:avLst/>
          </a:prstGeom>
        </p:spPr>
      </p:pic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F39685B9-3B51-844C-FB60-69E0A85EBFEF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7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10" name="Google Shape;294;p47">
            <a:extLst>
              <a:ext uri="{FF2B5EF4-FFF2-40B4-BE49-F238E27FC236}">
                <a16:creationId xmlns:a16="http://schemas.microsoft.com/office/drawing/2014/main" id="{2623D749-2FBB-6426-DAF3-99CA637FC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Piano Fingering Generation</a:t>
            </a:r>
            <a:endParaRPr/>
          </a:p>
        </p:txBody>
      </p:sp>
      <p:cxnSp>
        <p:nvCxnSpPr>
          <p:cNvPr id="12" name="Google Shape;296;p47">
            <a:extLst>
              <a:ext uri="{FF2B5EF4-FFF2-40B4-BE49-F238E27FC236}">
                <a16:creationId xmlns:a16="http://schemas.microsoft.com/office/drawing/2014/main" id="{E68B41B4-8CFC-CF25-C78C-8BE15C4B82D4}"/>
              </a:ext>
            </a:extLst>
          </p:cNvPr>
          <p:cNvCxnSpPr>
            <a:cxnSpLocks/>
          </p:cNvCxnSpPr>
          <p:nvPr/>
        </p:nvCxnSpPr>
        <p:spPr>
          <a:xfrm>
            <a:off x="125" y="802225"/>
            <a:ext cx="152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97;p47">
            <a:extLst>
              <a:ext uri="{FF2B5EF4-FFF2-40B4-BE49-F238E27FC236}">
                <a16:creationId xmlns:a16="http://schemas.microsoft.com/office/drawing/2014/main" id="{FA819C6F-C37A-C1CE-EF19-9FAB9EFAB2D8}"/>
              </a:ext>
            </a:extLst>
          </p:cNvPr>
          <p:cNvCxnSpPr>
            <a:cxnSpLocks/>
          </p:cNvCxnSpPr>
          <p:nvPr/>
        </p:nvCxnSpPr>
        <p:spPr>
          <a:xfrm>
            <a:off x="7621859" y="802225"/>
            <a:ext cx="152214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272;p46">
            <a:extLst>
              <a:ext uri="{FF2B5EF4-FFF2-40B4-BE49-F238E27FC236}">
                <a16:creationId xmlns:a16="http://schemas.microsoft.com/office/drawing/2014/main" id="{276A29ED-99F4-17BA-A061-1F27A2299740}"/>
              </a:ext>
            </a:extLst>
          </p:cNvPr>
          <p:cNvSpPr txBox="1">
            <a:spLocks/>
          </p:cNvSpPr>
          <p:nvPr/>
        </p:nvSpPr>
        <p:spPr>
          <a:xfrm>
            <a:off x="580898" y="1215104"/>
            <a:ext cx="1894605" cy="48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sequence of notes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8F11A-00DE-4176-3CE0-39CFCC3D84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033" y="1781900"/>
            <a:ext cx="4077205" cy="1625517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9647C754-573C-4AB4-86CB-956CC4E2B0E6}"/>
              </a:ext>
            </a:extLst>
          </p:cNvPr>
          <p:cNvSpPr/>
          <p:nvPr/>
        </p:nvSpPr>
        <p:spPr>
          <a:xfrm>
            <a:off x="2282060" y="1765173"/>
            <a:ext cx="2324178" cy="26618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B1F082CA-0F3A-420A-2D87-A390EDDA3A0C}"/>
              </a:ext>
            </a:extLst>
          </p:cNvPr>
          <p:cNvSpPr txBox="1">
            <a:spLocks/>
          </p:cNvSpPr>
          <p:nvPr/>
        </p:nvSpPr>
        <p:spPr>
          <a:xfrm>
            <a:off x="2007106" y="2461564"/>
            <a:ext cx="1705790" cy="26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bg2">
                    <a:lumMod val="75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Piano Fingerings</a:t>
            </a:r>
            <a:endParaRPr lang="en-US" sz="1200">
              <a:solidFill>
                <a:schemeClr val="bg2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E76B6BC-A49B-B597-21CB-C1316DE12C9A}"/>
              </a:ext>
            </a:extLst>
          </p:cNvPr>
          <p:cNvSpPr/>
          <p:nvPr/>
        </p:nvSpPr>
        <p:spPr>
          <a:xfrm>
            <a:off x="1262152" y="1948788"/>
            <a:ext cx="812229" cy="21968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217AA0-27FE-363E-7757-DF5F5CDD613D}"/>
              </a:ext>
            </a:extLst>
          </p:cNvPr>
          <p:cNvSpPr/>
          <p:nvPr/>
        </p:nvSpPr>
        <p:spPr>
          <a:xfrm>
            <a:off x="1167352" y="3249536"/>
            <a:ext cx="3385299" cy="21968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09711F-DA78-3EA9-6A2B-FBDE6CE87F7E}"/>
              </a:ext>
            </a:extLst>
          </p:cNvPr>
          <p:cNvGrpSpPr/>
          <p:nvPr/>
        </p:nvGrpSpPr>
        <p:grpSpPr>
          <a:xfrm>
            <a:off x="6084311" y="1374625"/>
            <a:ext cx="2444079" cy="2304000"/>
            <a:chOff x="1027173" y="2448292"/>
            <a:chExt cx="2444079" cy="209975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C24A78B-333D-437C-2C9F-87831965E560}"/>
                </a:ext>
              </a:extLst>
            </p:cNvPr>
            <p:cNvCxnSpPr>
              <a:stCxn id="22" idx="2"/>
              <a:endCxn id="19" idx="0"/>
            </p:cNvCxnSpPr>
            <p:nvPr/>
          </p:nvCxnSpPr>
          <p:spPr>
            <a:xfrm flipH="1">
              <a:off x="2249212" y="2736292"/>
              <a:ext cx="1" cy="15237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Google Shape;272;p46">
              <a:extLst>
                <a:ext uri="{FF2B5EF4-FFF2-40B4-BE49-F238E27FC236}">
                  <a16:creationId xmlns:a16="http://schemas.microsoft.com/office/drawing/2014/main" id="{B57F9284-BED2-2AAE-CC13-048AFAC9B412}"/>
                </a:ext>
              </a:extLst>
            </p:cNvPr>
            <p:cNvSpPr txBox="1">
              <a:spLocks/>
            </p:cNvSpPr>
            <p:nvPr/>
          </p:nvSpPr>
          <p:spPr>
            <a:xfrm>
              <a:off x="1027173" y="2902374"/>
              <a:ext cx="2444079" cy="28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Viga" panose="020B0604020202020204" charset="0"/>
                  <a:sym typeface="Wingdings" panose="05000000000000000000" pitchFamily="2" charset="2"/>
                </a:rPr>
                <a:t>Feature Extraction</a:t>
              </a:r>
            </a:p>
          </p:txBody>
        </p:sp>
        <p:sp>
          <p:nvSpPr>
            <p:cNvPr id="15" name="Google Shape;272;p46">
              <a:extLst>
                <a:ext uri="{FF2B5EF4-FFF2-40B4-BE49-F238E27FC236}">
                  <a16:creationId xmlns:a16="http://schemas.microsoft.com/office/drawing/2014/main" id="{5D769A80-55B1-0A72-BD4A-67EDF98D0833}"/>
                </a:ext>
              </a:extLst>
            </p:cNvPr>
            <p:cNvSpPr txBox="1">
              <a:spLocks/>
            </p:cNvSpPr>
            <p:nvPr/>
          </p:nvSpPr>
          <p:spPr>
            <a:xfrm>
              <a:off x="1027173" y="3354932"/>
              <a:ext cx="2444078" cy="28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Viga" panose="020B0604020202020204" charset="0"/>
                  <a:sym typeface="Wingdings" panose="05000000000000000000" pitchFamily="2" charset="2"/>
                </a:rPr>
                <a:t>Data Preprocessing</a:t>
              </a:r>
            </a:p>
          </p:txBody>
        </p:sp>
        <p:sp>
          <p:nvSpPr>
            <p:cNvPr id="18" name="Google Shape;272;p46">
              <a:extLst>
                <a:ext uri="{FF2B5EF4-FFF2-40B4-BE49-F238E27FC236}">
                  <a16:creationId xmlns:a16="http://schemas.microsoft.com/office/drawing/2014/main" id="{B6575ABD-EF13-9734-9033-B7D90E6E6157}"/>
                </a:ext>
              </a:extLst>
            </p:cNvPr>
            <p:cNvSpPr txBox="1">
              <a:spLocks/>
            </p:cNvSpPr>
            <p:nvPr/>
          </p:nvSpPr>
          <p:spPr>
            <a:xfrm>
              <a:off x="1027174" y="3807490"/>
              <a:ext cx="2444077" cy="28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Viga" panose="020B0604020202020204" charset="0"/>
                  <a:sym typeface="Wingdings" panose="05000000000000000000" pitchFamily="2" charset="2"/>
                </a:rPr>
                <a:t>Deep Learning Model</a:t>
              </a:r>
            </a:p>
          </p:txBody>
        </p:sp>
        <p:sp>
          <p:nvSpPr>
            <p:cNvPr id="19" name="Google Shape;272;p46">
              <a:extLst>
                <a:ext uri="{FF2B5EF4-FFF2-40B4-BE49-F238E27FC236}">
                  <a16:creationId xmlns:a16="http://schemas.microsoft.com/office/drawing/2014/main" id="{91F0CC71-87A1-1297-FB06-953C2937D703}"/>
                </a:ext>
              </a:extLst>
            </p:cNvPr>
            <p:cNvSpPr txBox="1">
              <a:spLocks/>
            </p:cNvSpPr>
            <p:nvPr/>
          </p:nvSpPr>
          <p:spPr>
            <a:xfrm>
              <a:off x="1027173" y="4260048"/>
              <a:ext cx="2444077" cy="28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Viga" panose="020B0604020202020204" charset="0"/>
                  <a:sym typeface="Wingdings" panose="05000000000000000000" pitchFamily="2" charset="2"/>
                </a:rPr>
                <a:t>Fingerings</a:t>
              </a:r>
            </a:p>
          </p:txBody>
        </p:sp>
        <p:sp>
          <p:nvSpPr>
            <p:cNvPr id="22" name="Google Shape;272;p46">
              <a:extLst>
                <a:ext uri="{FF2B5EF4-FFF2-40B4-BE49-F238E27FC236}">
                  <a16:creationId xmlns:a16="http://schemas.microsoft.com/office/drawing/2014/main" id="{2E587017-08D8-0905-D61A-31F5B6735817}"/>
                </a:ext>
              </a:extLst>
            </p:cNvPr>
            <p:cNvSpPr txBox="1">
              <a:spLocks/>
            </p:cNvSpPr>
            <p:nvPr/>
          </p:nvSpPr>
          <p:spPr>
            <a:xfrm>
              <a:off x="1027173" y="2448292"/>
              <a:ext cx="2444079" cy="28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Viga" panose="020B0604020202020204" charset="0"/>
                  <a:sym typeface="Wingdings" panose="05000000000000000000" pitchFamily="2" charset="2"/>
                </a:rPr>
                <a:t>Left/Right Note Sequence</a:t>
              </a:r>
            </a:p>
          </p:txBody>
        </p:sp>
      </p:grpSp>
      <p:sp>
        <p:nvSpPr>
          <p:cNvPr id="26" name="Google Shape;272;p46">
            <a:extLst>
              <a:ext uri="{FF2B5EF4-FFF2-40B4-BE49-F238E27FC236}">
                <a16:creationId xmlns:a16="http://schemas.microsoft.com/office/drawing/2014/main" id="{BFB4C21B-D9B2-7DBE-0160-D47BC7F1AA5F}"/>
              </a:ext>
            </a:extLst>
          </p:cNvPr>
          <p:cNvSpPr txBox="1">
            <a:spLocks/>
          </p:cNvSpPr>
          <p:nvPr/>
        </p:nvSpPr>
        <p:spPr>
          <a:xfrm>
            <a:off x="2178883" y="1216927"/>
            <a:ext cx="2034549" cy="48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 piano fingerings </a:t>
            </a:r>
          </a:p>
        </p:txBody>
      </p:sp>
      <p:sp>
        <p:nvSpPr>
          <p:cNvPr id="27" name="Google Shape;272;p46">
            <a:extLst>
              <a:ext uri="{FF2B5EF4-FFF2-40B4-BE49-F238E27FC236}">
                <a16:creationId xmlns:a16="http://schemas.microsoft.com/office/drawing/2014/main" id="{F5E74C8D-0C82-9041-8DB8-2FD1484116BD}"/>
              </a:ext>
            </a:extLst>
          </p:cNvPr>
          <p:cNvSpPr txBox="1">
            <a:spLocks/>
          </p:cNvSpPr>
          <p:nvPr/>
        </p:nvSpPr>
        <p:spPr>
          <a:xfrm>
            <a:off x="615612" y="3643494"/>
            <a:ext cx="6897538" cy="1015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Dataset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: Piano Fingering Dataset [11]</a:t>
            </a:r>
          </a:p>
          <a:p>
            <a:pPr marL="0" indent="0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Methodology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: combination of feature extraction &amp; LSTM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(by Guan et al. [12])</a:t>
            </a:r>
          </a:p>
        </p:txBody>
      </p:sp>
    </p:spTree>
    <p:extLst>
      <p:ext uri="{BB962C8B-B14F-4D97-AF65-F5344CB8AC3E}">
        <p14:creationId xmlns:p14="http://schemas.microsoft.com/office/powerpoint/2010/main" val="5438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;p53">
            <a:extLst>
              <a:ext uri="{FF2B5EF4-FFF2-40B4-BE49-F238E27FC236}">
                <a16:creationId xmlns:a16="http://schemas.microsoft.com/office/drawing/2014/main" id="{958435CE-F2F6-E1D8-38E5-DF7EDD66356B}"/>
              </a:ext>
            </a:extLst>
          </p:cNvPr>
          <p:cNvSpPr/>
          <p:nvPr/>
        </p:nvSpPr>
        <p:spPr>
          <a:xfrm>
            <a:off x="2680077" y="1174594"/>
            <a:ext cx="6463923" cy="27943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8"/>
          <p:cNvSpPr/>
          <p:nvPr/>
        </p:nvSpPr>
        <p:spPr>
          <a:xfrm rot="10800000" flipH="1">
            <a:off x="529209" y="1570144"/>
            <a:ext cx="1467900" cy="201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173400" y="1857300"/>
            <a:ext cx="4648200" cy="14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305" name="Google Shape;305;p48"/>
          <p:cNvSpPr txBox="1">
            <a:spLocks noGrp="1"/>
          </p:cNvSpPr>
          <p:nvPr>
            <p:ph type="title" idx="2"/>
          </p:nvPr>
        </p:nvSpPr>
        <p:spPr>
          <a:xfrm>
            <a:off x="626559" y="1933969"/>
            <a:ext cx="1273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02.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307" name="Google Shape;307;p48"/>
          <p:cNvCxnSpPr/>
          <p:nvPr/>
        </p:nvCxnSpPr>
        <p:spPr>
          <a:xfrm>
            <a:off x="0" y="2291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307;p48">
            <a:extLst>
              <a:ext uri="{FF2B5EF4-FFF2-40B4-BE49-F238E27FC236}">
                <a16:creationId xmlns:a16="http://schemas.microsoft.com/office/drawing/2014/main" id="{3B8A9EED-BB2C-0920-CCAC-2E38BD1277BA}"/>
              </a:ext>
            </a:extLst>
          </p:cNvPr>
          <p:cNvCxnSpPr/>
          <p:nvPr/>
        </p:nvCxnSpPr>
        <p:spPr>
          <a:xfrm>
            <a:off x="5970600" y="49144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4851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10" name="Google Shape;294;p47">
            <a:extLst>
              <a:ext uri="{FF2B5EF4-FFF2-40B4-BE49-F238E27FC236}">
                <a16:creationId xmlns:a16="http://schemas.microsoft.com/office/drawing/2014/main" id="{2623D749-2FBB-6426-DAF3-99CA637FC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19" name="Google Shape;272;p46">
            <a:extLst>
              <a:ext uri="{FF2B5EF4-FFF2-40B4-BE49-F238E27FC236}">
                <a16:creationId xmlns:a16="http://schemas.microsoft.com/office/drawing/2014/main" id="{A3C594A9-2254-24AD-6910-4FAE09F63651}"/>
              </a:ext>
            </a:extLst>
          </p:cNvPr>
          <p:cNvSpPr txBox="1">
            <a:spLocks/>
          </p:cNvSpPr>
          <p:nvPr/>
        </p:nvSpPr>
        <p:spPr>
          <a:xfrm>
            <a:off x="4020474" y="3546087"/>
            <a:ext cx="3242086" cy="40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HK" b="1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onset_time</a:t>
            </a:r>
            <a:r>
              <a:rPr lang="en-HK" b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[</a:t>
            </a:r>
            <a:r>
              <a:rPr lang="en-HK" b="1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</a:t>
            </a:r>
            <a:r>
              <a:rPr lang="en-HK" b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] – </a:t>
            </a:r>
            <a:r>
              <a:rPr lang="en-HK" b="1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onset_time</a:t>
            </a:r>
            <a:r>
              <a:rPr lang="en-HK" b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[i-1]</a:t>
            </a:r>
          </a:p>
        </p:txBody>
      </p:sp>
      <p:cxnSp>
        <p:nvCxnSpPr>
          <p:cNvPr id="4" name="Google Shape;296;p47">
            <a:extLst>
              <a:ext uri="{FF2B5EF4-FFF2-40B4-BE49-F238E27FC236}">
                <a16:creationId xmlns:a16="http://schemas.microsoft.com/office/drawing/2014/main" id="{A24F199E-F37A-AE19-E053-25205192AC24}"/>
              </a:ext>
            </a:extLst>
          </p:cNvPr>
          <p:cNvCxnSpPr>
            <a:cxnSpLocks/>
          </p:cNvCxnSpPr>
          <p:nvPr/>
        </p:nvCxnSpPr>
        <p:spPr>
          <a:xfrm>
            <a:off x="125" y="802225"/>
            <a:ext cx="246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297;p47">
            <a:extLst>
              <a:ext uri="{FF2B5EF4-FFF2-40B4-BE49-F238E27FC236}">
                <a16:creationId xmlns:a16="http://schemas.microsoft.com/office/drawing/2014/main" id="{93FD2888-BBB6-2883-1A69-7A191BF6E361}"/>
              </a:ext>
            </a:extLst>
          </p:cNvPr>
          <p:cNvCxnSpPr>
            <a:cxnSpLocks/>
          </p:cNvCxnSpPr>
          <p:nvPr/>
        </p:nvCxnSpPr>
        <p:spPr>
          <a:xfrm>
            <a:off x="6676571" y="802225"/>
            <a:ext cx="246742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3F9CE24B-151B-50BC-2BE8-7BCD7CEDB367}"/>
              </a:ext>
            </a:extLst>
          </p:cNvPr>
          <p:cNvSpPr txBox="1">
            <a:spLocks/>
          </p:cNvSpPr>
          <p:nvPr/>
        </p:nvSpPr>
        <p:spPr>
          <a:xfrm>
            <a:off x="4020474" y="3251725"/>
            <a:ext cx="2331445" cy="312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500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Onset Time Difference</a:t>
            </a:r>
          </a:p>
        </p:txBody>
      </p:sp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ADAB86F1-EB23-47E5-4D10-1F0C8AB09736}"/>
              </a:ext>
            </a:extLst>
          </p:cNvPr>
          <p:cNvSpPr txBox="1">
            <a:spLocks/>
          </p:cNvSpPr>
          <p:nvPr/>
        </p:nvSpPr>
        <p:spPr>
          <a:xfrm>
            <a:off x="5502577" y="1479560"/>
            <a:ext cx="2331444" cy="406098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500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Prev &amp; Current Key Color</a:t>
            </a:r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1CBC8C88-FD9B-3B0F-D6C8-2EC65EB2114C}"/>
              </a:ext>
            </a:extLst>
          </p:cNvPr>
          <p:cNvSpPr txBox="1">
            <a:spLocks/>
          </p:cNvSpPr>
          <p:nvPr/>
        </p:nvSpPr>
        <p:spPr>
          <a:xfrm>
            <a:off x="1309980" y="1479560"/>
            <a:ext cx="2331446" cy="406098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500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Note Distance</a:t>
            </a:r>
          </a:p>
        </p:txBody>
      </p:sp>
      <p:sp>
        <p:nvSpPr>
          <p:cNvPr id="12" name="Google Shape;272;p46">
            <a:extLst>
              <a:ext uri="{FF2B5EF4-FFF2-40B4-BE49-F238E27FC236}">
                <a16:creationId xmlns:a16="http://schemas.microsoft.com/office/drawing/2014/main" id="{E0445479-A98E-F236-AFC8-B00260AA2D24}"/>
              </a:ext>
            </a:extLst>
          </p:cNvPr>
          <p:cNvSpPr txBox="1">
            <a:spLocks/>
          </p:cNvSpPr>
          <p:nvPr/>
        </p:nvSpPr>
        <p:spPr>
          <a:xfrm>
            <a:off x="817941" y="1898287"/>
            <a:ext cx="3315524" cy="76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30000"/>
              </a:lnSpc>
            </a:pPr>
            <a:r>
              <a:rPr lang="en-HK" b="1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pitch_number</a:t>
            </a:r>
            <a:r>
              <a:rPr lang="en-HK" b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[</a:t>
            </a:r>
            <a:r>
              <a:rPr lang="en-HK" b="1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</a:t>
            </a:r>
            <a:r>
              <a:rPr lang="en-HK" b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] – </a:t>
            </a:r>
            <a:r>
              <a:rPr lang="en-HK" b="1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pitch_number</a:t>
            </a:r>
            <a:r>
              <a:rPr lang="en-HK" b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[i-1]</a:t>
            </a:r>
          </a:p>
          <a:p>
            <a:pPr marL="0" indent="0" algn="ctr">
              <a:lnSpc>
                <a:spcPct val="130000"/>
              </a:lnSpc>
            </a:pPr>
            <a:r>
              <a:rPr lang="en-HK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horizontal distance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4" name="Google Shape;272;p46">
            <a:extLst>
              <a:ext uri="{FF2B5EF4-FFF2-40B4-BE49-F238E27FC236}">
                <a16:creationId xmlns:a16="http://schemas.microsoft.com/office/drawing/2014/main" id="{6A9B1BA7-FC47-87F9-3EFF-77CA05650382}"/>
              </a:ext>
            </a:extLst>
          </p:cNvPr>
          <p:cNvSpPr txBox="1">
            <a:spLocks/>
          </p:cNvSpPr>
          <p:nvPr/>
        </p:nvSpPr>
        <p:spPr>
          <a:xfrm>
            <a:off x="4494728" y="1885574"/>
            <a:ext cx="4347142" cy="76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30000"/>
              </a:lnSpc>
            </a:pPr>
            <a:r>
              <a:rPr lang="en-HK" b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previous &amp; current key </a:t>
            </a:r>
            <a:r>
              <a:rPr lang="en-HK" b="1" err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color</a:t>
            </a:r>
            <a:r>
              <a:rPr lang="en-HK" b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(black / white)</a:t>
            </a:r>
          </a:p>
          <a:p>
            <a:pPr marL="0" indent="0" algn="ctr">
              <a:lnSpc>
                <a:spcPct val="130000"/>
              </a:lnSpc>
            </a:pPr>
            <a:r>
              <a:rPr lang="en-HK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vertical distance (depth, height)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5" name="Google Shape;272;p46">
            <a:extLst>
              <a:ext uri="{FF2B5EF4-FFF2-40B4-BE49-F238E27FC236}">
                <a16:creationId xmlns:a16="http://schemas.microsoft.com/office/drawing/2014/main" id="{301E2A3D-0DD1-8B0A-6DF8-2E05A00AFADE}"/>
              </a:ext>
            </a:extLst>
          </p:cNvPr>
          <p:cNvSpPr txBox="1">
            <a:spLocks/>
          </p:cNvSpPr>
          <p:nvPr/>
        </p:nvSpPr>
        <p:spPr>
          <a:xfrm>
            <a:off x="3239430" y="1031385"/>
            <a:ext cx="2665141" cy="45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b="1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Used by Guan et al. [13]</a:t>
            </a:r>
          </a:p>
        </p:txBody>
      </p:sp>
      <p:sp>
        <p:nvSpPr>
          <p:cNvPr id="16" name="Google Shape;272;p46">
            <a:extLst>
              <a:ext uri="{FF2B5EF4-FFF2-40B4-BE49-F238E27FC236}">
                <a16:creationId xmlns:a16="http://schemas.microsoft.com/office/drawing/2014/main" id="{C6D9C5ED-E4BD-1D0D-9428-9D42CE7E3135}"/>
              </a:ext>
            </a:extLst>
          </p:cNvPr>
          <p:cNvSpPr txBox="1">
            <a:spLocks/>
          </p:cNvSpPr>
          <p:nvPr/>
        </p:nvSpPr>
        <p:spPr>
          <a:xfrm>
            <a:off x="1043492" y="2568446"/>
            <a:ext cx="7057015" cy="45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monophonic only  add chords fingerings with heuristic rules </a:t>
            </a:r>
          </a:p>
        </p:txBody>
      </p:sp>
      <p:sp>
        <p:nvSpPr>
          <p:cNvPr id="17" name="Google Shape;272;p46">
            <a:extLst>
              <a:ext uri="{FF2B5EF4-FFF2-40B4-BE49-F238E27FC236}">
                <a16:creationId xmlns:a16="http://schemas.microsoft.com/office/drawing/2014/main" id="{0F918E84-5E25-0281-F040-AD1947C8BEF8}"/>
              </a:ext>
            </a:extLst>
          </p:cNvPr>
          <p:cNvSpPr txBox="1">
            <a:spLocks/>
          </p:cNvSpPr>
          <p:nvPr/>
        </p:nvSpPr>
        <p:spPr>
          <a:xfrm>
            <a:off x="509040" y="3294404"/>
            <a:ext cx="3403088" cy="91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Motivation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polyphonic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transition duration affects decision</a:t>
            </a:r>
          </a:p>
        </p:txBody>
      </p:sp>
      <p:sp>
        <p:nvSpPr>
          <p:cNvPr id="18" name="Google Shape;272;p46">
            <a:extLst>
              <a:ext uri="{FF2B5EF4-FFF2-40B4-BE49-F238E27FC236}">
                <a16:creationId xmlns:a16="http://schemas.microsoft.com/office/drawing/2014/main" id="{DFC2D087-BC43-D60B-65DF-E1D347D8F82B}"/>
              </a:ext>
            </a:extLst>
          </p:cNvPr>
          <p:cNvSpPr txBox="1">
            <a:spLocks/>
          </p:cNvSpPr>
          <p:nvPr/>
        </p:nvSpPr>
        <p:spPr>
          <a:xfrm>
            <a:off x="4021599" y="3880803"/>
            <a:ext cx="3855075" cy="44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HK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fingering unaffected by time-shifting</a:t>
            </a:r>
          </a:p>
          <a:p>
            <a:pPr marL="0" indent="0">
              <a:lnSpc>
                <a:spcPct val="130000"/>
              </a:lnSpc>
            </a:pPr>
            <a:r>
              <a:rPr lang="en-HK">
                <a:solidFill>
                  <a:schemeClr val="tx1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 generalize time information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539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  <p:bldP spid="8" grpId="0" animBg="1"/>
      <p:bldP spid="9" grpId="0" animBg="1"/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10" name="Google Shape;294;p47">
            <a:extLst>
              <a:ext uri="{FF2B5EF4-FFF2-40B4-BE49-F238E27FC236}">
                <a16:creationId xmlns:a16="http://schemas.microsoft.com/office/drawing/2014/main" id="{2623D749-2FBB-6426-DAF3-99CA637FC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cxnSp>
        <p:nvCxnSpPr>
          <p:cNvPr id="2" name="Google Shape;296;p47">
            <a:extLst>
              <a:ext uri="{FF2B5EF4-FFF2-40B4-BE49-F238E27FC236}">
                <a16:creationId xmlns:a16="http://schemas.microsoft.com/office/drawing/2014/main" id="{C9E37023-8B5E-BDFD-BAC7-D1232E08E523}"/>
              </a:ext>
            </a:extLst>
          </p:cNvPr>
          <p:cNvCxnSpPr>
            <a:cxnSpLocks/>
          </p:cNvCxnSpPr>
          <p:nvPr/>
        </p:nvCxnSpPr>
        <p:spPr>
          <a:xfrm>
            <a:off x="125" y="802225"/>
            <a:ext cx="246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297;p47">
            <a:extLst>
              <a:ext uri="{FF2B5EF4-FFF2-40B4-BE49-F238E27FC236}">
                <a16:creationId xmlns:a16="http://schemas.microsoft.com/office/drawing/2014/main" id="{A073B478-3037-E94F-8E42-5BDEE50663B1}"/>
              </a:ext>
            </a:extLst>
          </p:cNvPr>
          <p:cNvCxnSpPr>
            <a:cxnSpLocks/>
          </p:cNvCxnSpPr>
          <p:nvPr/>
        </p:nvCxnSpPr>
        <p:spPr>
          <a:xfrm>
            <a:off x="6678000" y="802225"/>
            <a:ext cx="246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D605D86C-B999-D935-CD90-B710782BB188}"/>
              </a:ext>
            </a:extLst>
          </p:cNvPr>
          <p:cNvSpPr txBox="1">
            <a:spLocks/>
          </p:cNvSpPr>
          <p:nvPr/>
        </p:nvSpPr>
        <p:spPr>
          <a:xfrm>
            <a:off x="720000" y="3856559"/>
            <a:ext cx="2116985" cy="5019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Pad Sequence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82A360F8-FF4A-53B5-5D1D-29E810101CB5}"/>
              </a:ext>
            </a:extLst>
          </p:cNvPr>
          <p:cNvSpPr txBox="1">
            <a:spLocks/>
          </p:cNvSpPr>
          <p:nvPr/>
        </p:nvSpPr>
        <p:spPr>
          <a:xfrm>
            <a:off x="3125046" y="1222036"/>
            <a:ext cx="5298954" cy="11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separate into two note sequences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flip left hand note distance (left-right symmetry)</a:t>
            </a:r>
          </a:p>
          <a:p>
            <a:pPr marL="0" indent="0"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  treat the sequences equally</a:t>
            </a: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D91175EB-9146-9319-A843-49A1DBEBC8EC}"/>
              </a:ext>
            </a:extLst>
          </p:cNvPr>
          <p:cNvSpPr txBox="1">
            <a:spLocks/>
          </p:cNvSpPr>
          <p:nvPr/>
        </p:nvSpPr>
        <p:spPr>
          <a:xfrm>
            <a:off x="3125046" y="3851821"/>
            <a:ext cx="5156068" cy="501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pad sequences to equal length (128)</a:t>
            </a:r>
          </a:p>
          <a:p>
            <a:pPr marL="0" indent="0">
              <a:lnSpc>
                <a:spcPct val="120000"/>
              </a:lnSpc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   (cut into segments of 128 during inference</a:t>
            </a:r>
          </a:p>
        </p:txBody>
      </p:sp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EFB7A6E6-31B1-34CC-D1FB-B1318ADB65C4}"/>
              </a:ext>
            </a:extLst>
          </p:cNvPr>
          <p:cNvSpPr txBox="1">
            <a:spLocks/>
          </p:cNvSpPr>
          <p:nvPr/>
        </p:nvSpPr>
        <p:spPr>
          <a:xfrm>
            <a:off x="720000" y="1524987"/>
            <a:ext cx="2116985" cy="5019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Unify L/R Fingering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1F475386-D755-0D64-C848-400311C82A2A}"/>
              </a:ext>
            </a:extLst>
          </p:cNvPr>
          <p:cNvSpPr txBox="1">
            <a:spLocks/>
          </p:cNvSpPr>
          <p:nvPr/>
        </p:nvSpPr>
        <p:spPr>
          <a:xfrm>
            <a:off x="719999" y="2779822"/>
            <a:ext cx="2116985" cy="5019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Normalize Feature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A4204626-7CB5-8836-3399-FEC4D60CB508}"/>
              </a:ext>
            </a:extLst>
          </p:cNvPr>
          <p:cNvSpPr txBox="1">
            <a:spLocks/>
          </p:cNvSpPr>
          <p:nvPr/>
        </p:nvSpPr>
        <p:spPr>
          <a:xfrm>
            <a:off x="3125047" y="2608577"/>
            <a:ext cx="3951647" cy="99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20000"/>
              </a:lnSpc>
            </a:pPr>
            <a:r>
              <a:rPr lang="en-US" sz="1600" b="1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note difference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clip to (-12, +12) (one octave)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normalize to (0, 1)</a:t>
            </a:r>
          </a:p>
        </p:txBody>
      </p:sp>
    </p:spTree>
    <p:extLst>
      <p:ext uri="{BB962C8B-B14F-4D97-AF65-F5344CB8AC3E}">
        <p14:creationId xmlns:p14="http://schemas.microsoft.com/office/powerpoint/2010/main" val="4249567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10" name="Google Shape;294;p47">
            <a:extLst>
              <a:ext uri="{FF2B5EF4-FFF2-40B4-BE49-F238E27FC236}">
                <a16:creationId xmlns:a16="http://schemas.microsoft.com/office/drawing/2014/main" id="{2623D749-2FBB-6426-DAF3-99CA637FC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12" name="Google Shape;296;p47">
            <a:extLst>
              <a:ext uri="{FF2B5EF4-FFF2-40B4-BE49-F238E27FC236}">
                <a16:creationId xmlns:a16="http://schemas.microsoft.com/office/drawing/2014/main" id="{E68B41B4-8CFC-CF25-C78C-8BE15C4B82D4}"/>
              </a:ext>
            </a:extLst>
          </p:cNvPr>
          <p:cNvCxnSpPr>
            <a:cxnSpLocks/>
          </p:cNvCxnSpPr>
          <p:nvPr/>
        </p:nvCxnSpPr>
        <p:spPr>
          <a:xfrm>
            <a:off x="125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97;p47">
            <a:extLst>
              <a:ext uri="{FF2B5EF4-FFF2-40B4-BE49-F238E27FC236}">
                <a16:creationId xmlns:a16="http://schemas.microsoft.com/office/drawing/2014/main" id="{FA819C6F-C37A-C1CE-EF19-9FAB9EFAB2D8}"/>
              </a:ext>
            </a:extLst>
          </p:cNvPr>
          <p:cNvCxnSpPr>
            <a:cxnSpLocks/>
          </p:cNvCxnSpPr>
          <p:nvPr/>
        </p:nvCxnSpPr>
        <p:spPr>
          <a:xfrm>
            <a:off x="650160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E97649-85C4-F7B4-E8F3-97273BD5D35D}"/>
              </a:ext>
            </a:extLst>
          </p:cNvPr>
          <p:cNvCxnSpPr>
            <a:stCxn id="15" idx="2"/>
            <a:endCxn id="21" idx="0"/>
          </p:cNvCxnSpPr>
          <p:nvPr/>
        </p:nvCxnSpPr>
        <p:spPr>
          <a:xfrm flipH="1">
            <a:off x="2506957" y="1561689"/>
            <a:ext cx="3" cy="2359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DFAAF1-11BC-AE61-7F38-45EBD5DF52DD}"/>
              </a:ext>
            </a:extLst>
          </p:cNvPr>
          <p:cNvSpPr/>
          <p:nvPr/>
        </p:nvSpPr>
        <p:spPr>
          <a:xfrm>
            <a:off x="720003" y="1177805"/>
            <a:ext cx="3573913" cy="3838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Input Layer </a:t>
            </a:r>
            <a:r>
              <a:rPr lang="en-HK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rPr>
              <a:t>(32 * 128 * 4)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89F17DD-1FF2-0CFD-70B6-3F459E270283}"/>
              </a:ext>
            </a:extLst>
          </p:cNvPr>
          <p:cNvSpPr/>
          <p:nvPr/>
        </p:nvSpPr>
        <p:spPr>
          <a:xfrm>
            <a:off x="720001" y="1709338"/>
            <a:ext cx="3573913" cy="3838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b="1">
                <a:solidFill>
                  <a:schemeClr val="tx1">
                    <a:lumMod val="85000"/>
                    <a:lumOff val="15000"/>
                  </a:schemeClr>
                </a:solidFill>
              </a:rPr>
              <a:t>Masking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6F1CEB-2DD9-12A9-18BB-03ED88C59356}"/>
              </a:ext>
            </a:extLst>
          </p:cNvPr>
          <p:cNvSpPr/>
          <p:nvPr/>
        </p:nvSpPr>
        <p:spPr>
          <a:xfrm>
            <a:off x="720000" y="2234668"/>
            <a:ext cx="3573913" cy="3838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b="1">
                <a:solidFill>
                  <a:schemeClr val="tx1">
                    <a:lumMod val="85000"/>
                    <a:lumOff val="15000"/>
                  </a:schemeClr>
                </a:solidFill>
              </a:rPr>
              <a:t>Bidirectional LSTM </a:t>
            </a:r>
            <a:r>
              <a:rPr lang="en-HK">
                <a:solidFill>
                  <a:schemeClr val="tx1">
                    <a:lumMod val="85000"/>
                    <a:lumOff val="15000"/>
                  </a:schemeClr>
                </a:solidFill>
              </a:rPr>
              <a:t>(1024)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CF6CD0-3FB2-680E-E91E-02736CCC567F}"/>
              </a:ext>
            </a:extLst>
          </p:cNvPr>
          <p:cNvSpPr/>
          <p:nvPr/>
        </p:nvSpPr>
        <p:spPr>
          <a:xfrm>
            <a:off x="720000" y="2802704"/>
            <a:ext cx="3573913" cy="3838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b="1">
                <a:solidFill>
                  <a:schemeClr val="tx1">
                    <a:lumMod val="85000"/>
                    <a:lumOff val="15000"/>
                  </a:schemeClr>
                </a:solidFill>
              </a:rPr>
              <a:t>Bidirectional LSTM </a:t>
            </a:r>
            <a:r>
              <a:rPr lang="en-HK">
                <a:solidFill>
                  <a:schemeClr val="tx1">
                    <a:lumMod val="85000"/>
                    <a:lumOff val="15000"/>
                  </a:schemeClr>
                </a:solidFill>
              </a:rPr>
              <a:t>(512)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61696F2-8146-981B-1600-3066F741D98C}"/>
              </a:ext>
            </a:extLst>
          </p:cNvPr>
          <p:cNvSpPr/>
          <p:nvPr/>
        </p:nvSpPr>
        <p:spPr>
          <a:xfrm>
            <a:off x="720000" y="3359310"/>
            <a:ext cx="3573913" cy="3838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b="1">
                <a:solidFill>
                  <a:schemeClr val="tx1">
                    <a:lumMod val="85000"/>
                    <a:lumOff val="15000"/>
                  </a:schemeClr>
                </a:solidFill>
              </a:rPr>
              <a:t>Time-distributed Dense </a:t>
            </a:r>
            <a:r>
              <a:rPr lang="en-HK">
                <a:solidFill>
                  <a:schemeClr val="tx1">
                    <a:lumMod val="85000"/>
                    <a:lumOff val="15000"/>
                  </a:schemeClr>
                </a:solidFill>
              </a:rPr>
              <a:t>(128)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1EDD39-16ED-D53F-939B-6C1FB536AB23}"/>
              </a:ext>
            </a:extLst>
          </p:cNvPr>
          <p:cNvSpPr/>
          <p:nvPr/>
        </p:nvSpPr>
        <p:spPr>
          <a:xfrm>
            <a:off x="720000" y="3921183"/>
            <a:ext cx="3573913" cy="38388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b="1">
                <a:solidFill>
                  <a:schemeClr val="tx1">
                    <a:lumMod val="85000"/>
                    <a:lumOff val="15000"/>
                  </a:schemeClr>
                </a:solidFill>
              </a:rPr>
              <a:t>Time-distributed Dense </a:t>
            </a:r>
            <a:r>
              <a:rPr lang="en-HK">
                <a:solidFill>
                  <a:schemeClr val="tx1">
                    <a:lumMod val="85000"/>
                    <a:lumOff val="15000"/>
                  </a:schemeClr>
                </a:solidFill>
              </a:rPr>
              <a:t>(5)</a:t>
            </a:r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39F43FD0-873F-0201-B0A0-2D3401F5415F}"/>
              </a:ext>
            </a:extLst>
          </p:cNvPr>
          <p:cNvSpPr txBox="1">
            <a:spLocks/>
          </p:cNvSpPr>
          <p:nvPr/>
        </p:nvSpPr>
        <p:spPr>
          <a:xfrm>
            <a:off x="4387713" y="1174811"/>
            <a:ext cx="4430466" cy="33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batch size * sequence length * number of features</a:t>
            </a: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A21D52F1-0CA5-0534-E6A3-AF681868A13F}"/>
              </a:ext>
            </a:extLst>
          </p:cNvPr>
          <p:cNvSpPr txBox="1">
            <a:spLocks/>
          </p:cNvSpPr>
          <p:nvPr/>
        </p:nvSpPr>
        <p:spPr>
          <a:xfrm>
            <a:off x="4387712" y="2177132"/>
            <a:ext cx="4430466" cy="113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LSTM</a:t>
            </a: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: sequence processing</a:t>
            </a:r>
          </a:p>
          <a:p>
            <a:pPr marL="0" indent="0">
              <a:lnSpc>
                <a:spcPct val="130000"/>
              </a:lnSpc>
            </a:pP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Bidirectional</a:t>
            </a: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: simulate pianists making decisions based on future notes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more complex data  increased model size</a:t>
            </a:r>
          </a:p>
        </p:txBody>
      </p:sp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82215397-7E51-6723-3709-62D468B1C0E8}"/>
              </a:ext>
            </a:extLst>
          </p:cNvPr>
          <p:cNvSpPr txBox="1">
            <a:spLocks/>
          </p:cNvSpPr>
          <p:nvPr/>
        </p:nvSpPr>
        <p:spPr>
          <a:xfrm>
            <a:off x="4387712" y="3945317"/>
            <a:ext cx="4577611" cy="33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probability for each class (</a:t>
            </a:r>
            <a:r>
              <a:rPr lang="en-US" err="1">
                <a:solidFill>
                  <a:schemeClr val="tx1"/>
                </a:solidFill>
                <a:sym typeface="Wingdings" panose="05000000000000000000" pitchFamily="2" charset="2"/>
              </a:rPr>
              <a:t>softmax</a:t>
            </a: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 activation)</a:t>
            </a:r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D2594988-24F3-31D7-89DA-DF70E8B8F8F0}"/>
              </a:ext>
            </a:extLst>
          </p:cNvPr>
          <p:cNvSpPr txBox="1">
            <a:spLocks/>
          </p:cNvSpPr>
          <p:nvPr/>
        </p:nvSpPr>
        <p:spPr>
          <a:xfrm>
            <a:off x="2283194" y="4456248"/>
            <a:ext cx="4577611" cy="335616"/>
          </a:xfrm>
          <a:prstGeom prst="rect">
            <a:avLst/>
          </a:prstGeom>
          <a:noFill/>
          <a:ln w="12700">
            <a:solidFill>
              <a:schemeClr val="accent1">
                <a:lumMod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600" b="1">
                <a:solidFill>
                  <a:schemeClr val="tx1"/>
                </a:solidFill>
                <a:sym typeface="Wingdings" panose="05000000000000000000" pitchFamily="2" charset="2"/>
              </a:rPr>
              <a:t>Loss Function: Cross Entropy Loss</a:t>
            </a:r>
          </a:p>
        </p:txBody>
      </p:sp>
    </p:spTree>
    <p:extLst>
      <p:ext uri="{BB962C8B-B14F-4D97-AF65-F5344CB8AC3E}">
        <p14:creationId xmlns:p14="http://schemas.microsoft.com/office/powerpoint/2010/main" val="1458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10" name="Google Shape;294;p47">
            <a:extLst>
              <a:ext uri="{FF2B5EF4-FFF2-40B4-BE49-F238E27FC236}">
                <a16:creationId xmlns:a16="http://schemas.microsoft.com/office/drawing/2014/main" id="{2623D749-2FBB-6426-DAF3-99CA637FC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12" name="Google Shape;296;p47">
            <a:extLst>
              <a:ext uri="{FF2B5EF4-FFF2-40B4-BE49-F238E27FC236}">
                <a16:creationId xmlns:a16="http://schemas.microsoft.com/office/drawing/2014/main" id="{E68B41B4-8CFC-CF25-C78C-8BE15C4B82D4}"/>
              </a:ext>
            </a:extLst>
          </p:cNvPr>
          <p:cNvCxnSpPr>
            <a:cxnSpLocks/>
          </p:cNvCxnSpPr>
          <p:nvPr/>
        </p:nvCxnSpPr>
        <p:spPr>
          <a:xfrm>
            <a:off x="125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97;p47">
            <a:extLst>
              <a:ext uri="{FF2B5EF4-FFF2-40B4-BE49-F238E27FC236}">
                <a16:creationId xmlns:a16="http://schemas.microsoft.com/office/drawing/2014/main" id="{FA819C6F-C37A-C1CE-EF19-9FAB9EFAB2D8}"/>
              </a:ext>
            </a:extLst>
          </p:cNvPr>
          <p:cNvCxnSpPr>
            <a:cxnSpLocks/>
          </p:cNvCxnSpPr>
          <p:nvPr/>
        </p:nvCxnSpPr>
        <p:spPr>
          <a:xfrm>
            <a:off x="650160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E04F1BE-3D62-4805-BCD9-F63243318C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438" y="1335614"/>
            <a:ext cx="7407123" cy="1464087"/>
          </a:xfrm>
          <a:prstGeom prst="rect">
            <a:avLst/>
          </a:prstGeom>
        </p:spPr>
      </p:pic>
      <p:sp>
        <p:nvSpPr>
          <p:cNvPr id="19" name="Google Shape;272;p46">
            <a:extLst>
              <a:ext uri="{FF2B5EF4-FFF2-40B4-BE49-F238E27FC236}">
                <a16:creationId xmlns:a16="http://schemas.microsoft.com/office/drawing/2014/main" id="{A3C594A9-2254-24AD-6910-4FAE09F63651}"/>
              </a:ext>
            </a:extLst>
          </p:cNvPr>
          <p:cNvSpPr txBox="1">
            <a:spLocks/>
          </p:cNvSpPr>
          <p:nvPr/>
        </p:nvSpPr>
        <p:spPr>
          <a:xfrm>
            <a:off x="719999" y="2938128"/>
            <a:ext cx="3452607" cy="60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longer sequence yield poorer results</a:t>
            </a: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08655C7B-FB00-5282-6B63-9366F4AC07B2}"/>
              </a:ext>
            </a:extLst>
          </p:cNvPr>
          <p:cNvSpPr txBox="1">
            <a:spLocks/>
          </p:cNvSpPr>
          <p:nvPr/>
        </p:nvSpPr>
        <p:spPr>
          <a:xfrm>
            <a:off x="719998" y="3897786"/>
            <a:ext cx="7118904" cy="64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metric is strict (there may be multiple feasible values for the same set of notes) </a:t>
            </a: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A8D05250-B69A-F478-23DC-5E45FF1E4DF8}"/>
              </a:ext>
            </a:extLst>
          </p:cNvPr>
          <p:cNvSpPr txBox="1">
            <a:spLocks/>
          </p:cNvSpPr>
          <p:nvPr/>
        </p:nvSpPr>
        <p:spPr>
          <a:xfrm>
            <a:off x="719999" y="3443509"/>
            <a:ext cx="4109503" cy="48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key color feature does not contribute much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27270-5ACA-88AD-A818-5A0ED15E611E}"/>
              </a:ext>
            </a:extLst>
          </p:cNvPr>
          <p:cNvSpPr/>
          <p:nvPr/>
        </p:nvSpPr>
        <p:spPr>
          <a:xfrm>
            <a:off x="3347545" y="2375338"/>
            <a:ext cx="530772" cy="36260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DC8175-73F9-AD30-4C3E-664CE6F19046}"/>
              </a:ext>
            </a:extLst>
          </p:cNvPr>
          <p:cNvSpPr/>
          <p:nvPr/>
        </p:nvSpPr>
        <p:spPr>
          <a:xfrm>
            <a:off x="6826469" y="2390446"/>
            <a:ext cx="798786" cy="36260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D8FE84-35C4-2411-5217-AC85C010B318}"/>
              </a:ext>
            </a:extLst>
          </p:cNvPr>
          <p:cNvSpPr/>
          <p:nvPr/>
        </p:nvSpPr>
        <p:spPr>
          <a:xfrm>
            <a:off x="1954924" y="1820263"/>
            <a:ext cx="530772" cy="63915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BFABA9-F8A8-6E78-A416-6B21E1B54694}"/>
              </a:ext>
            </a:extLst>
          </p:cNvPr>
          <p:cNvSpPr/>
          <p:nvPr/>
        </p:nvSpPr>
        <p:spPr>
          <a:xfrm>
            <a:off x="6826469" y="1784061"/>
            <a:ext cx="798786" cy="63915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3394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/>
      <p:bldP spid="7" grpId="0"/>
      <p:bldP spid="8" grpId="0" animBg="1"/>
      <p:bldP spid="8" grpId="1" animBg="1"/>
      <p:bldP spid="9" grpId="0" animBg="1"/>
      <p:bldP spid="9" grpId="1" animBg="1"/>
      <p:bldP spid="11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Piece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10" name="Google Shape;294;p47">
            <a:extLst>
              <a:ext uri="{FF2B5EF4-FFF2-40B4-BE49-F238E27FC236}">
                <a16:creationId xmlns:a16="http://schemas.microsoft.com/office/drawing/2014/main" id="{2623D749-2FBB-6426-DAF3-99CA637FC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12" name="Google Shape;296;p47">
            <a:extLst>
              <a:ext uri="{FF2B5EF4-FFF2-40B4-BE49-F238E27FC236}">
                <a16:creationId xmlns:a16="http://schemas.microsoft.com/office/drawing/2014/main" id="{E68B41B4-8CFC-CF25-C78C-8BE15C4B82D4}"/>
              </a:ext>
            </a:extLst>
          </p:cNvPr>
          <p:cNvCxnSpPr>
            <a:cxnSpLocks/>
          </p:cNvCxnSpPr>
          <p:nvPr/>
        </p:nvCxnSpPr>
        <p:spPr>
          <a:xfrm>
            <a:off x="125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97;p47">
            <a:extLst>
              <a:ext uri="{FF2B5EF4-FFF2-40B4-BE49-F238E27FC236}">
                <a16:creationId xmlns:a16="http://schemas.microsoft.com/office/drawing/2014/main" id="{FA819C6F-C37A-C1CE-EF19-9FAB9EFAB2D8}"/>
              </a:ext>
            </a:extLst>
          </p:cNvPr>
          <p:cNvCxnSpPr>
            <a:cxnSpLocks/>
          </p:cNvCxnSpPr>
          <p:nvPr/>
        </p:nvCxnSpPr>
        <p:spPr>
          <a:xfrm>
            <a:off x="650160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2;p46">
            <a:extLst>
              <a:ext uri="{FF2B5EF4-FFF2-40B4-BE49-F238E27FC236}">
                <a16:creationId xmlns:a16="http://schemas.microsoft.com/office/drawing/2014/main" id="{A3C594A9-2254-24AD-6910-4FAE09F63651}"/>
              </a:ext>
            </a:extLst>
          </p:cNvPr>
          <p:cNvSpPr txBox="1">
            <a:spLocks/>
          </p:cNvSpPr>
          <p:nvPr/>
        </p:nvSpPr>
        <p:spPr>
          <a:xfrm>
            <a:off x="1347455" y="3213600"/>
            <a:ext cx="6449089" cy="112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not perfect but feasible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fingering order is generally satisfied (no finger crossing)</a:t>
            </a:r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7DD8671C-D74A-5EC7-F0CB-641245E4F8B1}"/>
              </a:ext>
            </a:extLst>
          </p:cNvPr>
          <p:cNvSpPr txBox="1">
            <a:spLocks/>
          </p:cNvSpPr>
          <p:nvPr/>
        </p:nvSpPr>
        <p:spPr>
          <a:xfrm>
            <a:off x="1851346" y="1133954"/>
            <a:ext cx="5441308" cy="44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Suggestions on piece generated by style transfer</a:t>
            </a:r>
          </a:p>
        </p:txBody>
      </p:sp>
      <p:pic>
        <p:nvPicPr>
          <p:cNvPr id="6" name="Picture 5" descr="A close-up of a sheet music&#10;&#10;Description automatically generated">
            <a:extLst>
              <a:ext uri="{FF2B5EF4-FFF2-40B4-BE49-F238E27FC236}">
                <a16:creationId xmlns:a16="http://schemas.microsoft.com/office/drawing/2014/main" id="{A47166AC-70C4-2B43-C49B-649A764090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396" y="1596162"/>
            <a:ext cx="5593208" cy="184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;p53">
            <a:extLst>
              <a:ext uri="{FF2B5EF4-FFF2-40B4-BE49-F238E27FC236}">
                <a16:creationId xmlns:a16="http://schemas.microsoft.com/office/drawing/2014/main" id="{958435CE-F2F6-E1D8-38E5-DF7EDD66356B}"/>
              </a:ext>
            </a:extLst>
          </p:cNvPr>
          <p:cNvSpPr/>
          <p:nvPr/>
        </p:nvSpPr>
        <p:spPr>
          <a:xfrm>
            <a:off x="2680077" y="1174594"/>
            <a:ext cx="6463923" cy="27943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8"/>
          <p:cNvSpPr/>
          <p:nvPr/>
        </p:nvSpPr>
        <p:spPr>
          <a:xfrm rot="10800000" flipH="1">
            <a:off x="529209" y="1570144"/>
            <a:ext cx="1467900" cy="201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173400" y="1857300"/>
            <a:ext cx="4648200" cy="14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  <p:sp>
        <p:nvSpPr>
          <p:cNvPr id="305" name="Google Shape;305;p48"/>
          <p:cNvSpPr txBox="1">
            <a:spLocks noGrp="1"/>
          </p:cNvSpPr>
          <p:nvPr>
            <p:ph type="title" idx="2"/>
          </p:nvPr>
        </p:nvSpPr>
        <p:spPr>
          <a:xfrm>
            <a:off x="626558" y="1933969"/>
            <a:ext cx="12930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05.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307" name="Google Shape;307;p48"/>
          <p:cNvCxnSpPr/>
          <p:nvPr/>
        </p:nvCxnSpPr>
        <p:spPr>
          <a:xfrm>
            <a:off x="0" y="2291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307;p48">
            <a:extLst>
              <a:ext uri="{FF2B5EF4-FFF2-40B4-BE49-F238E27FC236}">
                <a16:creationId xmlns:a16="http://schemas.microsoft.com/office/drawing/2014/main" id="{3B8A9EED-BB2C-0920-CCAC-2E38BD1277BA}"/>
              </a:ext>
            </a:extLst>
          </p:cNvPr>
          <p:cNvCxnSpPr/>
          <p:nvPr/>
        </p:nvCxnSpPr>
        <p:spPr>
          <a:xfrm>
            <a:off x="5970600" y="49144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4802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Piece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Web Application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10" name="Google Shape;294;p47">
            <a:extLst>
              <a:ext uri="{FF2B5EF4-FFF2-40B4-BE49-F238E27FC236}">
                <a16:creationId xmlns:a16="http://schemas.microsoft.com/office/drawing/2014/main" id="{2623D749-2FBB-6426-DAF3-99CA637FC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</a:t>
            </a:r>
            <a:endParaRPr/>
          </a:p>
        </p:txBody>
      </p:sp>
      <p:cxnSp>
        <p:nvCxnSpPr>
          <p:cNvPr id="12" name="Google Shape;296;p47">
            <a:extLst>
              <a:ext uri="{FF2B5EF4-FFF2-40B4-BE49-F238E27FC236}">
                <a16:creationId xmlns:a16="http://schemas.microsoft.com/office/drawing/2014/main" id="{E68B41B4-8CFC-CF25-C78C-8BE15C4B82D4}"/>
              </a:ext>
            </a:extLst>
          </p:cNvPr>
          <p:cNvCxnSpPr>
            <a:cxnSpLocks/>
          </p:cNvCxnSpPr>
          <p:nvPr/>
        </p:nvCxnSpPr>
        <p:spPr>
          <a:xfrm>
            <a:off x="125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97;p47">
            <a:extLst>
              <a:ext uri="{FF2B5EF4-FFF2-40B4-BE49-F238E27FC236}">
                <a16:creationId xmlns:a16="http://schemas.microsoft.com/office/drawing/2014/main" id="{FA819C6F-C37A-C1CE-EF19-9FAB9EFAB2D8}"/>
              </a:ext>
            </a:extLst>
          </p:cNvPr>
          <p:cNvCxnSpPr>
            <a:cxnSpLocks/>
          </p:cNvCxnSpPr>
          <p:nvPr/>
        </p:nvCxnSpPr>
        <p:spPr>
          <a:xfrm>
            <a:off x="650160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377B8B13-D4B5-6A33-A037-80B925A1D789}"/>
              </a:ext>
            </a:extLst>
          </p:cNvPr>
          <p:cNvSpPr txBox="1">
            <a:spLocks/>
          </p:cNvSpPr>
          <p:nvPr/>
        </p:nvSpPr>
        <p:spPr>
          <a:xfrm>
            <a:off x="1534551" y="1210947"/>
            <a:ext cx="2116985" cy="3911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Python GUI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49A1145A-0905-55B5-A484-F64D601B14FC}"/>
              </a:ext>
            </a:extLst>
          </p:cNvPr>
          <p:cNvSpPr txBox="1">
            <a:spLocks/>
          </p:cNvSpPr>
          <p:nvPr/>
        </p:nvSpPr>
        <p:spPr>
          <a:xfrm>
            <a:off x="5868725" y="1210947"/>
            <a:ext cx="2116985" cy="3911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Web Application</a:t>
            </a:r>
            <a:endParaRPr lang="en-US">
              <a:solidFill>
                <a:schemeClr val="tx1">
                  <a:lumMod val="90000"/>
                  <a:lumOff val="10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12AF25-BEFE-6BCE-4DA6-0D87261FE6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18" y="1793711"/>
            <a:ext cx="4175014" cy="2727564"/>
          </a:xfrm>
          <a:prstGeom prst="rect">
            <a:avLst/>
          </a:prstGeom>
        </p:spPr>
      </p:pic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61DD02CF-BADE-FEF4-8B0D-0DE3CEB64CC7}"/>
              </a:ext>
            </a:extLst>
          </p:cNvPr>
          <p:cNvSpPr txBox="1">
            <a:spLocks/>
          </p:cNvSpPr>
          <p:nvPr/>
        </p:nvSpPr>
        <p:spPr>
          <a:xfrm>
            <a:off x="5276972" y="1892314"/>
            <a:ext cx="3312010" cy="391114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Frontend (React.js)</a:t>
            </a:r>
            <a:endParaRPr lang="en-US" sz="1200">
              <a:solidFill>
                <a:schemeClr val="tx1">
                  <a:lumMod val="90000"/>
                  <a:lumOff val="10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C1A9D9CB-2497-B608-81FD-DF16DD91CEEC}"/>
              </a:ext>
            </a:extLst>
          </p:cNvPr>
          <p:cNvSpPr txBox="1">
            <a:spLocks/>
          </p:cNvSpPr>
          <p:nvPr/>
        </p:nvSpPr>
        <p:spPr>
          <a:xfrm>
            <a:off x="5271212" y="2384982"/>
            <a:ext cx="3312010" cy="391114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API Server (Node.js + Express)</a:t>
            </a:r>
            <a:endParaRPr lang="en-US" sz="1200">
              <a:solidFill>
                <a:schemeClr val="tx1">
                  <a:lumMod val="90000"/>
                  <a:lumOff val="10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11" name="Google Shape;272;p46">
            <a:extLst>
              <a:ext uri="{FF2B5EF4-FFF2-40B4-BE49-F238E27FC236}">
                <a16:creationId xmlns:a16="http://schemas.microsoft.com/office/drawing/2014/main" id="{DBFAE949-CAA1-81B8-F937-249857AA6D13}"/>
              </a:ext>
            </a:extLst>
          </p:cNvPr>
          <p:cNvSpPr txBox="1">
            <a:spLocks/>
          </p:cNvSpPr>
          <p:nvPr/>
        </p:nvSpPr>
        <p:spPr>
          <a:xfrm>
            <a:off x="5265452" y="2877650"/>
            <a:ext cx="1655609" cy="572400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MongoDB </a:t>
            </a:r>
            <a:b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</a:br>
            <a:r>
              <a:rPr lang="en-US" sz="1200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(numeric/text data)</a:t>
            </a:r>
            <a:endParaRPr lang="en-US" sz="1100">
              <a:solidFill>
                <a:schemeClr val="tx1">
                  <a:lumMod val="90000"/>
                  <a:lumOff val="10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14" name="Google Shape;272;p46">
            <a:extLst>
              <a:ext uri="{FF2B5EF4-FFF2-40B4-BE49-F238E27FC236}">
                <a16:creationId xmlns:a16="http://schemas.microsoft.com/office/drawing/2014/main" id="{1EC10376-7066-65F5-D63B-E7B3EFF6E415}"/>
              </a:ext>
            </a:extLst>
          </p:cNvPr>
          <p:cNvSpPr txBox="1">
            <a:spLocks/>
          </p:cNvSpPr>
          <p:nvPr/>
        </p:nvSpPr>
        <p:spPr>
          <a:xfrm>
            <a:off x="5271212" y="3600264"/>
            <a:ext cx="3312010" cy="391114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Analysis Component (Python)</a:t>
            </a:r>
            <a:endParaRPr lang="en-US" sz="1200">
              <a:solidFill>
                <a:schemeClr val="tx1">
                  <a:lumMod val="90000"/>
                  <a:lumOff val="10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15" name="Google Shape;272;p46">
            <a:extLst>
              <a:ext uri="{FF2B5EF4-FFF2-40B4-BE49-F238E27FC236}">
                <a16:creationId xmlns:a16="http://schemas.microsoft.com/office/drawing/2014/main" id="{A828F787-E75D-CF96-1DD4-7C325FEC07C2}"/>
              </a:ext>
            </a:extLst>
          </p:cNvPr>
          <p:cNvSpPr txBox="1">
            <a:spLocks/>
          </p:cNvSpPr>
          <p:nvPr/>
        </p:nvSpPr>
        <p:spPr>
          <a:xfrm>
            <a:off x="6999890" y="2874604"/>
            <a:ext cx="1583332" cy="568014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Server Storage </a:t>
            </a:r>
            <a:b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</a:br>
            <a:r>
              <a:rPr lang="en-US" sz="1200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(multimedia)</a:t>
            </a:r>
          </a:p>
        </p:txBody>
      </p:sp>
    </p:spTree>
    <p:extLst>
      <p:ext uri="{BB962C8B-B14F-4D97-AF65-F5344CB8AC3E}">
        <p14:creationId xmlns:p14="http://schemas.microsoft.com/office/powerpoint/2010/main" val="188081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Piece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Web Application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10" name="Google Shape;294;p47">
            <a:extLst>
              <a:ext uri="{FF2B5EF4-FFF2-40B4-BE49-F238E27FC236}">
                <a16:creationId xmlns:a16="http://schemas.microsoft.com/office/drawing/2014/main" id="{2623D749-2FBB-6426-DAF3-99CA637FC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  <a:endParaRPr/>
          </a:p>
        </p:txBody>
      </p:sp>
      <p:cxnSp>
        <p:nvCxnSpPr>
          <p:cNvPr id="12" name="Google Shape;296;p47">
            <a:extLst>
              <a:ext uri="{FF2B5EF4-FFF2-40B4-BE49-F238E27FC236}">
                <a16:creationId xmlns:a16="http://schemas.microsoft.com/office/drawing/2014/main" id="{E68B41B4-8CFC-CF25-C78C-8BE15C4B82D4}"/>
              </a:ext>
            </a:extLst>
          </p:cNvPr>
          <p:cNvCxnSpPr>
            <a:cxnSpLocks/>
          </p:cNvCxnSpPr>
          <p:nvPr/>
        </p:nvCxnSpPr>
        <p:spPr>
          <a:xfrm>
            <a:off x="125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97;p47">
            <a:extLst>
              <a:ext uri="{FF2B5EF4-FFF2-40B4-BE49-F238E27FC236}">
                <a16:creationId xmlns:a16="http://schemas.microsoft.com/office/drawing/2014/main" id="{FA819C6F-C37A-C1CE-EF19-9FAB9EFAB2D8}"/>
              </a:ext>
            </a:extLst>
          </p:cNvPr>
          <p:cNvCxnSpPr>
            <a:cxnSpLocks/>
          </p:cNvCxnSpPr>
          <p:nvPr/>
        </p:nvCxnSpPr>
        <p:spPr>
          <a:xfrm>
            <a:off x="650160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61DD02CF-BADE-FEF4-8B0D-0DE3CEB64CC7}"/>
              </a:ext>
            </a:extLst>
          </p:cNvPr>
          <p:cNvSpPr txBox="1">
            <a:spLocks/>
          </p:cNvSpPr>
          <p:nvPr/>
        </p:nvSpPr>
        <p:spPr>
          <a:xfrm>
            <a:off x="910270" y="2528107"/>
            <a:ext cx="1496325" cy="609827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Frontend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(React.js)</a:t>
            </a:r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C1A9D9CB-2497-B608-81FD-DF16DD91CEEC}"/>
              </a:ext>
            </a:extLst>
          </p:cNvPr>
          <p:cNvSpPr txBox="1">
            <a:spLocks/>
          </p:cNvSpPr>
          <p:nvPr/>
        </p:nvSpPr>
        <p:spPr>
          <a:xfrm>
            <a:off x="3911576" y="2546819"/>
            <a:ext cx="1583332" cy="572400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API Server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(Node.js + Express)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14" name="Google Shape;272;p46">
            <a:extLst>
              <a:ext uri="{FF2B5EF4-FFF2-40B4-BE49-F238E27FC236}">
                <a16:creationId xmlns:a16="http://schemas.microsoft.com/office/drawing/2014/main" id="{1EC10376-7066-65F5-D63B-E7B3EFF6E415}"/>
              </a:ext>
            </a:extLst>
          </p:cNvPr>
          <p:cNvSpPr txBox="1">
            <a:spLocks/>
          </p:cNvSpPr>
          <p:nvPr/>
        </p:nvSpPr>
        <p:spPr>
          <a:xfrm>
            <a:off x="6999889" y="2456185"/>
            <a:ext cx="1340069" cy="753667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Analysis Component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(Python)</a:t>
            </a: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739DD637-D077-73BD-07E1-3EB4525230F3}"/>
              </a:ext>
            </a:extLst>
          </p:cNvPr>
          <p:cNvSpPr txBox="1">
            <a:spLocks/>
          </p:cNvSpPr>
          <p:nvPr/>
        </p:nvSpPr>
        <p:spPr>
          <a:xfrm>
            <a:off x="3884299" y="1261529"/>
            <a:ext cx="1637886" cy="572400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MongoDB </a:t>
            </a:r>
            <a:b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</a:b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(numeric/text data)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48FA351F-782A-7C92-BC7B-F0AD8610C351}"/>
              </a:ext>
            </a:extLst>
          </p:cNvPr>
          <p:cNvSpPr txBox="1">
            <a:spLocks/>
          </p:cNvSpPr>
          <p:nvPr/>
        </p:nvSpPr>
        <p:spPr>
          <a:xfrm>
            <a:off x="3911576" y="3832589"/>
            <a:ext cx="1583332" cy="568014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Server Storage </a:t>
            </a:r>
            <a:b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</a:b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(multimedia)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7D50A0-AC2D-B39F-7AAD-B19CD9F6D2DE}"/>
              </a:ext>
            </a:extLst>
          </p:cNvPr>
          <p:cNvGrpSpPr/>
          <p:nvPr/>
        </p:nvGrpSpPr>
        <p:grpSpPr>
          <a:xfrm>
            <a:off x="2504954" y="2694605"/>
            <a:ext cx="1340069" cy="304094"/>
            <a:chOff x="2489051" y="2418085"/>
            <a:chExt cx="1340069" cy="30409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7B744D-EA2A-C608-CAE3-C9DA79B9478E}"/>
                </a:ext>
              </a:extLst>
            </p:cNvPr>
            <p:cNvCxnSpPr/>
            <p:nvPr/>
          </p:nvCxnSpPr>
          <p:spPr>
            <a:xfrm>
              <a:off x="2548759" y="2722179"/>
              <a:ext cx="1229710" cy="0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oogle Shape;272;p46">
              <a:extLst>
                <a:ext uri="{FF2B5EF4-FFF2-40B4-BE49-F238E27FC236}">
                  <a16:creationId xmlns:a16="http://schemas.microsoft.com/office/drawing/2014/main" id="{392E04F5-E612-7191-2C43-13A61750EAEA}"/>
                </a:ext>
              </a:extLst>
            </p:cNvPr>
            <p:cNvSpPr txBox="1">
              <a:spLocks/>
            </p:cNvSpPr>
            <p:nvPr/>
          </p:nvSpPr>
          <p:spPr>
            <a:xfrm>
              <a:off x="2489051" y="2418085"/>
              <a:ext cx="1340069" cy="290829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POST Request</a:t>
              </a:r>
              <a:endParaRPr lang="en-US" sz="1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2B53D1-5159-32C1-1CF2-41F166B4A08E}"/>
              </a:ext>
            </a:extLst>
          </p:cNvPr>
          <p:cNvGrpSpPr/>
          <p:nvPr/>
        </p:nvGrpSpPr>
        <p:grpSpPr>
          <a:xfrm>
            <a:off x="4272868" y="1869550"/>
            <a:ext cx="853236" cy="680009"/>
            <a:chOff x="3884125" y="1842395"/>
            <a:chExt cx="853236" cy="68000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6696B2-EB9E-AEF4-0468-61744BD9EF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0743" y="1842395"/>
              <a:ext cx="0" cy="68000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Google Shape;272;p46">
              <a:extLst>
                <a:ext uri="{FF2B5EF4-FFF2-40B4-BE49-F238E27FC236}">
                  <a16:creationId xmlns:a16="http://schemas.microsoft.com/office/drawing/2014/main" id="{5840F3FD-7A5D-0C85-494A-BCF348EEAB1C}"/>
                </a:ext>
              </a:extLst>
            </p:cNvPr>
            <p:cNvSpPr txBox="1">
              <a:spLocks/>
            </p:cNvSpPr>
            <p:nvPr/>
          </p:nvSpPr>
          <p:spPr>
            <a:xfrm>
              <a:off x="3884125" y="2061349"/>
              <a:ext cx="853236" cy="290829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Create</a:t>
              </a:r>
              <a:endParaRPr lang="en-US" sz="1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64776D-3083-60BB-932D-3750658B1378}"/>
              </a:ext>
            </a:extLst>
          </p:cNvPr>
          <p:cNvGrpSpPr/>
          <p:nvPr/>
        </p:nvGrpSpPr>
        <p:grpSpPr>
          <a:xfrm>
            <a:off x="5577364" y="2402628"/>
            <a:ext cx="1340069" cy="304094"/>
            <a:chOff x="2489051" y="2418085"/>
            <a:chExt cx="1340069" cy="30409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A79554-3A89-D575-E481-501006DB00D1}"/>
                </a:ext>
              </a:extLst>
            </p:cNvPr>
            <p:cNvCxnSpPr/>
            <p:nvPr/>
          </p:nvCxnSpPr>
          <p:spPr>
            <a:xfrm>
              <a:off x="2548759" y="2722179"/>
              <a:ext cx="1229710" cy="0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Google Shape;272;p46">
              <a:extLst>
                <a:ext uri="{FF2B5EF4-FFF2-40B4-BE49-F238E27FC236}">
                  <a16:creationId xmlns:a16="http://schemas.microsoft.com/office/drawing/2014/main" id="{5DC6A984-5E08-FDA9-DA30-290A3ED8B309}"/>
                </a:ext>
              </a:extLst>
            </p:cNvPr>
            <p:cNvSpPr txBox="1">
              <a:spLocks/>
            </p:cNvSpPr>
            <p:nvPr/>
          </p:nvSpPr>
          <p:spPr>
            <a:xfrm>
              <a:off x="2489051" y="2418085"/>
              <a:ext cx="1340069" cy="290829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Trigger</a:t>
              </a:r>
              <a:endParaRPr lang="en-US" sz="1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22517E-1DB8-8403-A6DF-66B087C18FB4}"/>
              </a:ext>
            </a:extLst>
          </p:cNvPr>
          <p:cNvGrpSpPr/>
          <p:nvPr/>
        </p:nvGrpSpPr>
        <p:grpSpPr>
          <a:xfrm>
            <a:off x="4075890" y="3142637"/>
            <a:ext cx="771212" cy="680009"/>
            <a:chOff x="3718764" y="3152580"/>
            <a:chExt cx="771212" cy="680009"/>
          </a:xfrm>
        </p:grpSpPr>
        <p:sp>
          <p:nvSpPr>
            <p:cNvPr id="29" name="Google Shape;272;p46">
              <a:extLst>
                <a:ext uri="{FF2B5EF4-FFF2-40B4-BE49-F238E27FC236}">
                  <a16:creationId xmlns:a16="http://schemas.microsoft.com/office/drawing/2014/main" id="{8F244FA2-62AB-3B08-F124-2D8591F53A3E}"/>
                </a:ext>
              </a:extLst>
            </p:cNvPr>
            <p:cNvSpPr txBox="1">
              <a:spLocks/>
            </p:cNvSpPr>
            <p:nvPr/>
          </p:nvSpPr>
          <p:spPr>
            <a:xfrm>
              <a:off x="3718764" y="3174613"/>
              <a:ext cx="771212" cy="601644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Store Media</a:t>
              </a:r>
              <a:endParaRPr lang="en-US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AC3D8D7-65D1-E486-3DEC-6FEE0489C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777" y="3152580"/>
              <a:ext cx="0" cy="68000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BC9C434-2D93-055F-C10F-441E4027AC0C}"/>
              </a:ext>
            </a:extLst>
          </p:cNvPr>
          <p:cNvGrpSpPr/>
          <p:nvPr/>
        </p:nvGrpSpPr>
        <p:grpSpPr>
          <a:xfrm>
            <a:off x="5388133" y="3209852"/>
            <a:ext cx="1611756" cy="906744"/>
            <a:chOff x="5388133" y="3209852"/>
            <a:chExt cx="1611756" cy="906744"/>
          </a:xfrm>
        </p:grpSpPr>
        <p:sp>
          <p:nvSpPr>
            <p:cNvPr id="30" name="Google Shape;272;p46">
              <a:extLst>
                <a:ext uri="{FF2B5EF4-FFF2-40B4-BE49-F238E27FC236}">
                  <a16:creationId xmlns:a16="http://schemas.microsoft.com/office/drawing/2014/main" id="{0465D683-38E1-2B75-23A1-88D3F2474E54}"/>
                </a:ext>
              </a:extLst>
            </p:cNvPr>
            <p:cNvSpPr txBox="1">
              <a:spLocks/>
            </p:cNvSpPr>
            <p:nvPr/>
          </p:nvSpPr>
          <p:spPr>
            <a:xfrm rot="19688215">
              <a:off x="5388133" y="3425565"/>
              <a:ext cx="1496117" cy="290829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Retrieve Media</a:t>
              </a:r>
              <a:endParaRPr lang="en-US" sz="1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94B4DE2-380B-EA34-16B7-DA6382A670D5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5494908" y="3209852"/>
              <a:ext cx="1504981" cy="906744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2520EE-44ED-471C-4BF6-FE5D896EE86F}"/>
              </a:ext>
            </a:extLst>
          </p:cNvPr>
          <p:cNvGrpSpPr/>
          <p:nvPr/>
        </p:nvGrpSpPr>
        <p:grpSpPr>
          <a:xfrm>
            <a:off x="5537108" y="3323534"/>
            <a:ext cx="1647201" cy="906744"/>
            <a:chOff x="5537108" y="3323534"/>
            <a:chExt cx="1647201" cy="906744"/>
          </a:xfrm>
        </p:grpSpPr>
        <p:sp>
          <p:nvSpPr>
            <p:cNvPr id="36" name="Google Shape;272;p46">
              <a:extLst>
                <a:ext uri="{FF2B5EF4-FFF2-40B4-BE49-F238E27FC236}">
                  <a16:creationId xmlns:a16="http://schemas.microsoft.com/office/drawing/2014/main" id="{C698C728-57E5-3C63-0473-68BBE4E4825F}"/>
                </a:ext>
              </a:extLst>
            </p:cNvPr>
            <p:cNvSpPr txBox="1">
              <a:spLocks/>
            </p:cNvSpPr>
            <p:nvPr/>
          </p:nvSpPr>
          <p:spPr>
            <a:xfrm rot="19688215">
              <a:off x="5642812" y="3732129"/>
              <a:ext cx="1541497" cy="290829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Store Results</a:t>
              </a:r>
              <a:endParaRPr lang="en-US" sz="1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56BB33-F26E-1375-2B57-16EB0B451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7108" y="3323534"/>
              <a:ext cx="1504981" cy="906744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72E64EA-DE60-D77A-C2FB-E759E192610A}"/>
              </a:ext>
            </a:extLst>
          </p:cNvPr>
          <p:cNvGrpSpPr/>
          <p:nvPr/>
        </p:nvGrpSpPr>
        <p:grpSpPr>
          <a:xfrm>
            <a:off x="5577364" y="2788634"/>
            <a:ext cx="1340069" cy="317653"/>
            <a:chOff x="5577364" y="2788634"/>
            <a:chExt cx="1340069" cy="317653"/>
          </a:xfrm>
        </p:grpSpPr>
        <p:sp>
          <p:nvSpPr>
            <p:cNvPr id="40" name="Google Shape;272;p46">
              <a:extLst>
                <a:ext uri="{FF2B5EF4-FFF2-40B4-BE49-F238E27FC236}">
                  <a16:creationId xmlns:a16="http://schemas.microsoft.com/office/drawing/2014/main" id="{2D4C063C-81D0-B605-494F-0C67B00A2B62}"/>
                </a:ext>
              </a:extLst>
            </p:cNvPr>
            <p:cNvSpPr txBox="1">
              <a:spLocks/>
            </p:cNvSpPr>
            <p:nvPr/>
          </p:nvSpPr>
          <p:spPr>
            <a:xfrm>
              <a:off x="5577364" y="2815458"/>
              <a:ext cx="1340069" cy="290829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POST Request</a:t>
              </a:r>
              <a:endParaRPr lang="en-US" sz="1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C203A9E-7265-21E4-A33F-2D7C8611B56C}"/>
                </a:ext>
              </a:extLst>
            </p:cNvPr>
            <p:cNvCxnSpPr/>
            <p:nvPr/>
          </p:nvCxnSpPr>
          <p:spPr>
            <a:xfrm>
              <a:off x="5637072" y="2788634"/>
              <a:ext cx="1229710" cy="0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2031AE-004B-D195-97A3-83FB45BC2B6E}"/>
              </a:ext>
            </a:extLst>
          </p:cNvPr>
          <p:cNvGrpSpPr/>
          <p:nvPr/>
        </p:nvGrpSpPr>
        <p:grpSpPr>
          <a:xfrm>
            <a:off x="5068290" y="1866810"/>
            <a:ext cx="853236" cy="680009"/>
            <a:chOff x="5068290" y="1866810"/>
            <a:chExt cx="853236" cy="68000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A3963D1-DD82-1C00-DCD7-8BB07BF37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6204" y="1866810"/>
              <a:ext cx="0" cy="68000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Google Shape;272;p46">
              <a:extLst>
                <a:ext uri="{FF2B5EF4-FFF2-40B4-BE49-F238E27FC236}">
                  <a16:creationId xmlns:a16="http://schemas.microsoft.com/office/drawing/2014/main" id="{DD4DF906-6228-CEFC-48DD-430E2F43D445}"/>
                </a:ext>
              </a:extLst>
            </p:cNvPr>
            <p:cNvSpPr txBox="1">
              <a:spLocks/>
            </p:cNvSpPr>
            <p:nvPr/>
          </p:nvSpPr>
          <p:spPr>
            <a:xfrm>
              <a:off x="5068290" y="2070806"/>
              <a:ext cx="853236" cy="290829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Update</a:t>
              </a:r>
              <a:endParaRPr lang="en-US" sz="1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5405A2A-9F60-DB05-8DDC-2341B9C7DDF0}"/>
              </a:ext>
            </a:extLst>
          </p:cNvPr>
          <p:cNvGrpSpPr/>
          <p:nvPr/>
        </p:nvGrpSpPr>
        <p:grpSpPr>
          <a:xfrm>
            <a:off x="2504953" y="3128195"/>
            <a:ext cx="1340069" cy="290829"/>
            <a:chOff x="2489050" y="2822261"/>
            <a:chExt cx="1340069" cy="290829"/>
          </a:xfrm>
        </p:grpSpPr>
        <p:sp>
          <p:nvSpPr>
            <p:cNvPr id="43" name="Google Shape;272;p46">
              <a:extLst>
                <a:ext uri="{FF2B5EF4-FFF2-40B4-BE49-F238E27FC236}">
                  <a16:creationId xmlns:a16="http://schemas.microsoft.com/office/drawing/2014/main" id="{9D162424-6F1A-11E8-3AFE-8CA6E49D096B}"/>
                </a:ext>
              </a:extLst>
            </p:cNvPr>
            <p:cNvSpPr txBox="1">
              <a:spLocks/>
            </p:cNvSpPr>
            <p:nvPr/>
          </p:nvSpPr>
          <p:spPr>
            <a:xfrm>
              <a:off x="2489050" y="2822261"/>
              <a:ext cx="1340069" cy="290829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Reload</a:t>
              </a:r>
              <a:endParaRPr lang="en-US" sz="1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E04F2DD-6EA4-FFA5-0D9F-E670AD58580D}"/>
                </a:ext>
              </a:extLst>
            </p:cNvPr>
            <p:cNvCxnSpPr/>
            <p:nvPr/>
          </p:nvCxnSpPr>
          <p:spPr>
            <a:xfrm>
              <a:off x="2544230" y="2836697"/>
              <a:ext cx="1229710" cy="0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F8B349-6DBA-2E6B-A8C0-AED7161F2A44}"/>
              </a:ext>
            </a:extLst>
          </p:cNvPr>
          <p:cNvGrpSpPr/>
          <p:nvPr/>
        </p:nvGrpSpPr>
        <p:grpSpPr>
          <a:xfrm>
            <a:off x="2512905" y="2346180"/>
            <a:ext cx="1340069" cy="304094"/>
            <a:chOff x="2489051" y="2418085"/>
            <a:chExt cx="1340069" cy="304094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CC260E5-06B0-487B-CA3F-BF044420A4A4}"/>
                </a:ext>
              </a:extLst>
            </p:cNvPr>
            <p:cNvCxnSpPr/>
            <p:nvPr/>
          </p:nvCxnSpPr>
          <p:spPr>
            <a:xfrm>
              <a:off x="2548759" y="2722179"/>
              <a:ext cx="1229710" cy="0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272;p46">
              <a:extLst>
                <a:ext uri="{FF2B5EF4-FFF2-40B4-BE49-F238E27FC236}">
                  <a16:creationId xmlns:a16="http://schemas.microsoft.com/office/drawing/2014/main" id="{B88215AB-C918-8049-1FCB-508682923089}"/>
                </a:ext>
              </a:extLst>
            </p:cNvPr>
            <p:cNvSpPr txBox="1">
              <a:spLocks/>
            </p:cNvSpPr>
            <p:nvPr/>
          </p:nvSpPr>
          <p:spPr>
            <a:xfrm>
              <a:off x="2489051" y="2418085"/>
              <a:ext cx="1340069" cy="290829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GET Request</a:t>
              </a:r>
              <a:endParaRPr lang="en-US" sz="1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4B2E57-F5F1-FDB5-B4C8-23B5C1819AD3}"/>
              </a:ext>
            </a:extLst>
          </p:cNvPr>
          <p:cNvGrpSpPr/>
          <p:nvPr/>
        </p:nvGrpSpPr>
        <p:grpSpPr>
          <a:xfrm>
            <a:off x="3440440" y="1869550"/>
            <a:ext cx="934322" cy="680009"/>
            <a:chOff x="3555654" y="3152580"/>
            <a:chExt cx="934322" cy="680009"/>
          </a:xfrm>
        </p:grpSpPr>
        <p:sp>
          <p:nvSpPr>
            <p:cNvPr id="56" name="Google Shape;272;p46">
              <a:extLst>
                <a:ext uri="{FF2B5EF4-FFF2-40B4-BE49-F238E27FC236}">
                  <a16:creationId xmlns:a16="http://schemas.microsoft.com/office/drawing/2014/main" id="{904FF0C2-C76B-814C-66F4-62C353479228}"/>
                </a:ext>
              </a:extLst>
            </p:cNvPr>
            <p:cNvSpPr txBox="1">
              <a:spLocks/>
            </p:cNvSpPr>
            <p:nvPr/>
          </p:nvSpPr>
          <p:spPr>
            <a:xfrm>
              <a:off x="3555654" y="3174613"/>
              <a:ext cx="934322" cy="601644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/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Retrieve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E0F4F2-DA98-316A-35FB-E0197BE53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777" y="3152580"/>
              <a:ext cx="0" cy="680009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28257A6-5390-A8B8-FFA8-5F5E99CC9B17}"/>
              </a:ext>
            </a:extLst>
          </p:cNvPr>
          <p:cNvGrpSpPr/>
          <p:nvPr/>
        </p:nvGrpSpPr>
        <p:grpSpPr>
          <a:xfrm>
            <a:off x="1674781" y="3248714"/>
            <a:ext cx="2412083" cy="867882"/>
            <a:chOff x="1674781" y="3248714"/>
            <a:chExt cx="2412083" cy="867882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BABCBA7-EAEF-63D7-086A-C346C759D076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205152" y="3248714"/>
              <a:ext cx="1706424" cy="86788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Google Shape;272;p46">
              <a:extLst>
                <a:ext uri="{FF2B5EF4-FFF2-40B4-BE49-F238E27FC236}">
                  <a16:creationId xmlns:a16="http://schemas.microsoft.com/office/drawing/2014/main" id="{71F12AE5-52EA-89DE-FC9A-D532B7E80D75}"/>
                </a:ext>
              </a:extLst>
            </p:cNvPr>
            <p:cNvSpPr txBox="1">
              <a:spLocks/>
            </p:cNvSpPr>
            <p:nvPr/>
          </p:nvSpPr>
          <p:spPr>
            <a:xfrm rot="1618332">
              <a:off x="1674781" y="3637462"/>
              <a:ext cx="2412083" cy="290829"/>
            </a:xfrm>
            <a:prstGeom prst="roundRect">
              <a:avLst/>
            </a:prstGeom>
            <a:noFill/>
            <a:ln w="1905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Fira Sans"/>
                <a:buNone/>
                <a:defRPr sz="1400" b="0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marL="0" indent="0" algn="ctr"/>
              <a:r>
                <a:rPr 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Fira Sans" panose="020B0503050000020004" pitchFamily="34" charset="0"/>
                  <a:sym typeface="Wingdings" panose="05000000000000000000" pitchFamily="2" charset="2"/>
                </a:rPr>
                <a:t>Retrieve Media &amp; Results</a:t>
              </a:r>
              <a:endParaRPr lang="en-US" sz="12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37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Piece Analysis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Web Application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10" name="Google Shape;294;p47">
            <a:extLst>
              <a:ext uri="{FF2B5EF4-FFF2-40B4-BE49-F238E27FC236}">
                <a16:creationId xmlns:a16="http://schemas.microsoft.com/office/drawing/2014/main" id="{2623D749-2FBB-6426-DAF3-99CA637FC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Pages Overview</a:t>
            </a:r>
            <a:endParaRPr/>
          </a:p>
        </p:txBody>
      </p:sp>
      <p:cxnSp>
        <p:nvCxnSpPr>
          <p:cNvPr id="12" name="Google Shape;296;p47">
            <a:extLst>
              <a:ext uri="{FF2B5EF4-FFF2-40B4-BE49-F238E27FC236}">
                <a16:creationId xmlns:a16="http://schemas.microsoft.com/office/drawing/2014/main" id="{E68B41B4-8CFC-CF25-C78C-8BE15C4B82D4}"/>
              </a:ext>
            </a:extLst>
          </p:cNvPr>
          <p:cNvCxnSpPr>
            <a:cxnSpLocks/>
          </p:cNvCxnSpPr>
          <p:nvPr/>
        </p:nvCxnSpPr>
        <p:spPr>
          <a:xfrm>
            <a:off x="125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297;p47">
            <a:extLst>
              <a:ext uri="{FF2B5EF4-FFF2-40B4-BE49-F238E27FC236}">
                <a16:creationId xmlns:a16="http://schemas.microsoft.com/office/drawing/2014/main" id="{FA819C6F-C37A-C1CE-EF19-9FAB9EFAB2D8}"/>
              </a:ext>
            </a:extLst>
          </p:cNvPr>
          <p:cNvCxnSpPr>
            <a:cxnSpLocks/>
          </p:cNvCxnSpPr>
          <p:nvPr/>
        </p:nvCxnSpPr>
        <p:spPr>
          <a:xfrm>
            <a:off x="650160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55DA4572-85BF-75B4-D0E4-8935FEB15C23}"/>
              </a:ext>
            </a:extLst>
          </p:cNvPr>
          <p:cNvSpPr txBox="1">
            <a:spLocks/>
          </p:cNvSpPr>
          <p:nvPr/>
        </p:nvSpPr>
        <p:spPr>
          <a:xfrm>
            <a:off x="3477955" y="1439556"/>
            <a:ext cx="2278242" cy="415002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Smart Music Teacher 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FFB572F2-D8F5-00DE-3F43-61B5698871D5}"/>
              </a:ext>
            </a:extLst>
          </p:cNvPr>
          <p:cNvSpPr txBox="1">
            <a:spLocks/>
          </p:cNvSpPr>
          <p:nvPr/>
        </p:nvSpPr>
        <p:spPr>
          <a:xfrm>
            <a:off x="977308" y="2399186"/>
            <a:ext cx="1495436" cy="501948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Homepage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501339E7-83C9-4FF5-BAF3-70E5FA7C7ACC}"/>
              </a:ext>
            </a:extLst>
          </p:cNvPr>
          <p:cNvSpPr txBox="1">
            <a:spLocks/>
          </p:cNvSpPr>
          <p:nvPr/>
        </p:nvSpPr>
        <p:spPr>
          <a:xfrm>
            <a:off x="2874795" y="2399186"/>
            <a:ext cx="1495436" cy="501948"/>
          </a:xfrm>
          <a:prstGeom prst="round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Performance Analysis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6" name="Google Shape;272;p46">
            <a:extLst>
              <a:ext uri="{FF2B5EF4-FFF2-40B4-BE49-F238E27FC236}">
                <a16:creationId xmlns:a16="http://schemas.microsoft.com/office/drawing/2014/main" id="{B23C77E0-1EC2-9260-C6D7-0607D50B139C}"/>
              </a:ext>
            </a:extLst>
          </p:cNvPr>
          <p:cNvSpPr txBox="1">
            <a:spLocks/>
          </p:cNvSpPr>
          <p:nvPr/>
        </p:nvSpPr>
        <p:spPr>
          <a:xfrm>
            <a:off x="4772282" y="2399186"/>
            <a:ext cx="1495436" cy="501948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Emotion Analysis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2F9D8E38-6015-ACFB-0812-4F5EBEACF2A2}"/>
              </a:ext>
            </a:extLst>
          </p:cNvPr>
          <p:cNvSpPr txBox="1">
            <a:spLocks/>
          </p:cNvSpPr>
          <p:nvPr/>
        </p:nvSpPr>
        <p:spPr>
          <a:xfrm>
            <a:off x="6669769" y="2399186"/>
            <a:ext cx="1495436" cy="501948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Piece Analysis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8" name="Google Shape;272;p46">
            <a:extLst>
              <a:ext uri="{FF2B5EF4-FFF2-40B4-BE49-F238E27FC236}">
                <a16:creationId xmlns:a16="http://schemas.microsoft.com/office/drawing/2014/main" id="{16665C51-89E2-07E9-D2AF-2D8997EBF607}"/>
              </a:ext>
            </a:extLst>
          </p:cNvPr>
          <p:cNvSpPr txBox="1">
            <a:spLocks/>
          </p:cNvSpPr>
          <p:nvPr/>
        </p:nvSpPr>
        <p:spPr>
          <a:xfrm>
            <a:off x="977308" y="3483715"/>
            <a:ext cx="1495436" cy="501948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Piece Overview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81C11250-FD72-C5AB-83D5-19A5C49F5368}"/>
              </a:ext>
            </a:extLst>
          </p:cNvPr>
          <p:cNvSpPr txBox="1">
            <a:spLocks/>
          </p:cNvSpPr>
          <p:nvPr/>
        </p:nvSpPr>
        <p:spPr>
          <a:xfrm>
            <a:off x="2868446" y="3470486"/>
            <a:ext cx="1495436" cy="501948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Recording Overview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11" name="Google Shape;272;p46">
            <a:extLst>
              <a:ext uri="{FF2B5EF4-FFF2-40B4-BE49-F238E27FC236}">
                <a16:creationId xmlns:a16="http://schemas.microsoft.com/office/drawing/2014/main" id="{7D0861D0-C6D9-82AB-8A2F-5BA2DB973A15}"/>
              </a:ext>
            </a:extLst>
          </p:cNvPr>
          <p:cNvSpPr txBox="1">
            <a:spLocks/>
          </p:cNvSpPr>
          <p:nvPr/>
        </p:nvSpPr>
        <p:spPr>
          <a:xfrm>
            <a:off x="4772282" y="3483715"/>
            <a:ext cx="1495436" cy="501948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solidFill>
                  <a:schemeClr val="tx1">
                    <a:lumMod val="90000"/>
                    <a:lumOff val="10000"/>
                  </a:schemeClr>
                </a:solidFill>
                <a:latin typeface="Viga" panose="020B0604020202020204" charset="0"/>
                <a:sym typeface="Wingdings" panose="05000000000000000000" pitchFamily="2" charset="2"/>
              </a:rPr>
              <a:t>Recording Playback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Viga" panose="020B0604020202020204" charset="0"/>
              <a:sym typeface="Wingdings" panose="05000000000000000000" pitchFamily="2" charset="2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2F632F2-965F-1FFD-FD6B-3B7BD374C70C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5400000">
            <a:off x="2898737" y="680847"/>
            <a:ext cx="544628" cy="2892050"/>
          </a:xfrm>
          <a:prstGeom prst="bentConnector3">
            <a:avLst/>
          </a:prstGeom>
          <a:ln w="127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9CA5B38-2C0D-76DC-8AC4-9324B5CBC4E5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5400000">
            <a:off x="3847481" y="1629591"/>
            <a:ext cx="544628" cy="994563"/>
          </a:xfrm>
          <a:prstGeom prst="bentConnector3">
            <a:avLst/>
          </a:prstGeom>
          <a:ln w="127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F3E751B-2D45-A7E0-5FE3-3FF5E932C4BB}"/>
              </a:ext>
            </a:extLst>
          </p:cNvPr>
          <p:cNvCxnSpPr>
            <a:stCxn id="2" idx="2"/>
            <a:endCxn id="6" idx="0"/>
          </p:cNvCxnSpPr>
          <p:nvPr/>
        </p:nvCxnSpPr>
        <p:spPr>
          <a:xfrm rot="16200000" flipH="1">
            <a:off x="4796224" y="1675410"/>
            <a:ext cx="544628" cy="902924"/>
          </a:xfrm>
          <a:prstGeom prst="bentConnector3">
            <a:avLst/>
          </a:prstGeom>
          <a:ln w="127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DAF2C4D-D0A5-E840-B7BA-7EF5AA35CF87}"/>
              </a:ext>
            </a:extLst>
          </p:cNvPr>
          <p:cNvCxnSpPr>
            <a:stCxn id="2" idx="2"/>
            <a:endCxn id="7" idx="0"/>
          </p:cNvCxnSpPr>
          <p:nvPr/>
        </p:nvCxnSpPr>
        <p:spPr>
          <a:xfrm rot="16200000" flipH="1">
            <a:off x="5744967" y="726666"/>
            <a:ext cx="544628" cy="2800411"/>
          </a:xfrm>
          <a:prstGeom prst="bentConnector3">
            <a:avLst/>
          </a:prstGeom>
          <a:ln w="127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811E227-539D-8175-0E34-440132913D4A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2382480" y="2243681"/>
            <a:ext cx="582581" cy="1897487"/>
          </a:xfrm>
          <a:prstGeom prst="bentConnector3">
            <a:avLst/>
          </a:prstGeom>
          <a:ln w="127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FA80412-2D21-867A-96AA-B26D784770E7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3334663" y="3182636"/>
            <a:ext cx="569352" cy="6349"/>
          </a:xfrm>
          <a:prstGeom prst="bentConnector3">
            <a:avLst/>
          </a:prstGeom>
          <a:ln w="127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F24C699-01F5-3731-497E-129E3AA209EC}"/>
              </a:ext>
            </a:extLst>
          </p:cNvPr>
          <p:cNvCxnSpPr>
            <a:stCxn id="5" idx="2"/>
            <a:endCxn id="11" idx="0"/>
          </p:cNvCxnSpPr>
          <p:nvPr/>
        </p:nvCxnSpPr>
        <p:spPr>
          <a:xfrm rot="16200000" flipH="1">
            <a:off x="4279966" y="2243680"/>
            <a:ext cx="582581" cy="1897487"/>
          </a:xfrm>
          <a:prstGeom prst="bentConnector3">
            <a:avLst/>
          </a:prstGeom>
          <a:ln w="127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316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0AD4C2-2595-B408-0D1D-64D24595BF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2633" y="-72737"/>
            <a:ext cx="9803255" cy="5325094"/>
          </a:xfrm>
          <a:prstGeom prst="rect">
            <a:avLst/>
          </a:prstGeom>
        </p:spPr>
      </p:pic>
      <p:sp>
        <p:nvSpPr>
          <p:cNvPr id="1325" name="Google Shape;1325;p77"/>
          <p:cNvSpPr/>
          <p:nvPr/>
        </p:nvSpPr>
        <p:spPr>
          <a:xfrm>
            <a:off x="1505550" y="954000"/>
            <a:ext cx="6132900" cy="32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77"/>
          <p:cNvSpPr txBox="1">
            <a:spLocks noGrp="1"/>
          </p:cNvSpPr>
          <p:nvPr>
            <p:ph type="title"/>
          </p:nvPr>
        </p:nvSpPr>
        <p:spPr>
          <a:xfrm>
            <a:off x="2157900" y="1307088"/>
            <a:ext cx="4828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Demo Video</a:t>
            </a:r>
          </a:p>
        </p:txBody>
      </p:sp>
      <p:cxnSp>
        <p:nvCxnSpPr>
          <p:cNvPr id="1327" name="Google Shape;1327;p77"/>
          <p:cNvCxnSpPr/>
          <p:nvPr/>
        </p:nvCxnSpPr>
        <p:spPr>
          <a:xfrm>
            <a:off x="2052150" y="4337775"/>
            <a:ext cx="50397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65452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6408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49652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37C18054-87A0-83E3-38F5-9425D31FB8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916" y="1269223"/>
            <a:ext cx="5648168" cy="3072052"/>
          </a:xfrm>
          <a:prstGeom prst="rect">
            <a:avLst/>
          </a:prstGeom>
        </p:spPr>
      </p:pic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97EC34E5-F419-70CA-DB3C-603BC1070449}"/>
              </a:ext>
            </a:extLst>
          </p:cNvPr>
          <p:cNvSpPr txBox="1">
            <a:spLocks/>
          </p:cNvSpPr>
          <p:nvPr/>
        </p:nvSpPr>
        <p:spPr>
          <a:xfrm>
            <a:off x="2942376" y="4315928"/>
            <a:ext cx="3259248" cy="6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Flow Chart of Term 1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0655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6CFCF27-7DAC-1F6E-62C3-FD5AAF92D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8189" y="0"/>
            <a:ext cx="9202189" cy="51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0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8;p53">
            <a:extLst>
              <a:ext uri="{FF2B5EF4-FFF2-40B4-BE49-F238E27FC236}">
                <a16:creationId xmlns:a16="http://schemas.microsoft.com/office/drawing/2014/main" id="{958435CE-F2F6-E1D8-38E5-DF7EDD66356B}"/>
              </a:ext>
            </a:extLst>
          </p:cNvPr>
          <p:cNvSpPr/>
          <p:nvPr/>
        </p:nvSpPr>
        <p:spPr>
          <a:xfrm>
            <a:off x="2680077" y="1174594"/>
            <a:ext cx="6463923" cy="27943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8"/>
          <p:cNvSpPr/>
          <p:nvPr/>
        </p:nvSpPr>
        <p:spPr>
          <a:xfrm rot="10800000" flipH="1">
            <a:off x="529209" y="1570144"/>
            <a:ext cx="1467900" cy="201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173400" y="1857300"/>
            <a:ext cx="4648200" cy="14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5" name="Google Shape;305;p48"/>
          <p:cNvSpPr txBox="1">
            <a:spLocks noGrp="1"/>
          </p:cNvSpPr>
          <p:nvPr>
            <p:ph type="title" idx="2"/>
          </p:nvPr>
        </p:nvSpPr>
        <p:spPr>
          <a:xfrm>
            <a:off x="626558" y="1933969"/>
            <a:ext cx="12930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06.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307" name="Google Shape;307;p48"/>
          <p:cNvCxnSpPr/>
          <p:nvPr/>
        </p:nvCxnSpPr>
        <p:spPr>
          <a:xfrm>
            <a:off x="0" y="2291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307;p48">
            <a:extLst>
              <a:ext uri="{FF2B5EF4-FFF2-40B4-BE49-F238E27FC236}">
                <a16:creationId xmlns:a16="http://schemas.microsoft.com/office/drawing/2014/main" id="{3B8A9EED-BB2C-0920-CCAC-2E38BD1277BA}"/>
              </a:ext>
            </a:extLst>
          </p:cNvPr>
          <p:cNvCxnSpPr/>
          <p:nvPr/>
        </p:nvCxnSpPr>
        <p:spPr>
          <a:xfrm>
            <a:off x="5970600" y="4914400"/>
            <a:ext cx="317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0220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6408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49652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Piece Analysis   |   Web Application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Conclusion</a:t>
            </a:r>
            <a:endParaRPr lang="en-US" sz="1100" b="1">
              <a:latin typeface="Fira Sans" panose="020B0503050000020004" pitchFamily="34" charset="0"/>
            </a:endParaRPr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675AAA58-DE58-1A44-C62E-4AF87BEED952}"/>
              </a:ext>
            </a:extLst>
          </p:cNvPr>
          <p:cNvSpPr txBox="1">
            <a:spLocks/>
          </p:cNvSpPr>
          <p:nvPr/>
        </p:nvSpPr>
        <p:spPr>
          <a:xfrm>
            <a:off x="301945" y="2191011"/>
            <a:ext cx="2640844" cy="6069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91425" tIns="828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600" b="1">
                <a:latin typeface="Viga" panose="020B0604020202020204" charset="0"/>
                <a:sym typeface="Wingdings" panose="05000000000000000000" pitchFamily="2" charset="2"/>
              </a:rPr>
              <a:t>Performance Analysis</a:t>
            </a:r>
            <a:endParaRPr lang="en-US" sz="1600">
              <a:latin typeface="Viga" panose="020B0604020202020204" charset="0"/>
            </a:endParaRP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D47F8FA4-5054-47CC-E377-206A7E8629E5}"/>
              </a:ext>
            </a:extLst>
          </p:cNvPr>
          <p:cNvSpPr txBox="1">
            <a:spLocks/>
          </p:cNvSpPr>
          <p:nvPr/>
        </p:nvSpPr>
        <p:spPr>
          <a:xfrm>
            <a:off x="3250021" y="2191011"/>
            <a:ext cx="2642400" cy="6069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91425" tIns="828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600" b="1">
                <a:latin typeface="Viga" panose="020B0604020202020204" charset="0"/>
                <a:sym typeface="Wingdings" panose="05000000000000000000" pitchFamily="2" charset="2"/>
              </a:rPr>
              <a:t>Emotion Analysis</a:t>
            </a:r>
            <a:endParaRPr lang="en-US" sz="1600">
              <a:latin typeface="Viga" panose="020B0604020202020204" charset="0"/>
            </a:endParaRPr>
          </a:p>
        </p:txBody>
      </p:sp>
      <p:sp>
        <p:nvSpPr>
          <p:cNvPr id="40" name="Google Shape;272;p46">
            <a:extLst>
              <a:ext uri="{FF2B5EF4-FFF2-40B4-BE49-F238E27FC236}">
                <a16:creationId xmlns:a16="http://schemas.microsoft.com/office/drawing/2014/main" id="{1BE300DD-6B1D-223B-591C-68EE44E334D8}"/>
              </a:ext>
            </a:extLst>
          </p:cNvPr>
          <p:cNvSpPr txBox="1">
            <a:spLocks/>
          </p:cNvSpPr>
          <p:nvPr/>
        </p:nvSpPr>
        <p:spPr>
          <a:xfrm>
            <a:off x="6199653" y="2191011"/>
            <a:ext cx="2642400" cy="6069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91425" tIns="828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600" b="1">
                <a:latin typeface="Viga" panose="020B0604020202020204" charset="0"/>
                <a:sym typeface="Wingdings" panose="05000000000000000000" pitchFamily="2" charset="2"/>
              </a:rPr>
              <a:t>Piece Analysis</a:t>
            </a:r>
            <a:endParaRPr lang="en-US" sz="1600">
              <a:latin typeface="Viga" panose="020B0604020202020204" charset="0"/>
            </a:endParaRPr>
          </a:p>
        </p:txBody>
      </p:sp>
      <p:sp>
        <p:nvSpPr>
          <p:cNvPr id="51" name="Google Shape;272;p46">
            <a:extLst>
              <a:ext uri="{FF2B5EF4-FFF2-40B4-BE49-F238E27FC236}">
                <a16:creationId xmlns:a16="http://schemas.microsoft.com/office/drawing/2014/main" id="{F5C4ED98-AC46-A498-F4D5-DCDCA72AE9B9}"/>
              </a:ext>
            </a:extLst>
          </p:cNvPr>
          <p:cNvSpPr txBox="1">
            <a:spLocks/>
          </p:cNvSpPr>
          <p:nvPr/>
        </p:nvSpPr>
        <p:spPr>
          <a:xfrm>
            <a:off x="301949" y="27917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latin typeface="Viga" panose="020B0604020202020204" charset="0"/>
                <a:sym typeface="Wingdings" panose="05000000000000000000" pitchFamily="2" charset="2"/>
              </a:rPr>
              <a:t>Performance Transcription</a:t>
            </a:r>
          </a:p>
        </p:txBody>
      </p:sp>
      <p:sp>
        <p:nvSpPr>
          <p:cNvPr id="53" name="Google Shape;272;p46">
            <a:extLst>
              <a:ext uri="{FF2B5EF4-FFF2-40B4-BE49-F238E27FC236}">
                <a16:creationId xmlns:a16="http://schemas.microsoft.com/office/drawing/2014/main" id="{81656A63-83FD-D5A4-9E1A-D47B1E4F0F37}"/>
              </a:ext>
            </a:extLst>
          </p:cNvPr>
          <p:cNvSpPr txBox="1">
            <a:spLocks/>
          </p:cNvSpPr>
          <p:nvPr/>
        </p:nvSpPr>
        <p:spPr>
          <a:xfrm>
            <a:off x="301947" y="32237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latin typeface="Viga" panose="020B0604020202020204" charset="0"/>
                <a:sym typeface="Wingdings" panose="05000000000000000000" pitchFamily="2" charset="2"/>
              </a:rPr>
              <a:t>Musical Analysis</a:t>
            </a:r>
          </a:p>
        </p:txBody>
      </p:sp>
      <p:sp>
        <p:nvSpPr>
          <p:cNvPr id="54" name="Google Shape;272;p46">
            <a:extLst>
              <a:ext uri="{FF2B5EF4-FFF2-40B4-BE49-F238E27FC236}">
                <a16:creationId xmlns:a16="http://schemas.microsoft.com/office/drawing/2014/main" id="{769394D8-98BD-2483-5FB2-F9286760E467}"/>
              </a:ext>
            </a:extLst>
          </p:cNvPr>
          <p:cNvSpPr txBox="1">
            <a:spLocks/>
          </p:cNvSpPr>
          <p:nvPr/>
        </p:nvSpPr>
        <p:spPr>
          <a:xfrm>
            <a:off x="301947" y="36557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latin typeface="Viga" panose="020B0604020202020204" charset="0"/>
                <a:sym typeface="Wingdings" panose="05000000000000000000" pitchFamily="2" charset="2"/>
              </a:rPr>
              <a:t>Metrics</a:t>
            </a:r>
          </a:p>
        </p:txBody>
      </p:sp>
      <p:sp>
        <p:nvSpPr>
          <p:cNvPr id="55" name="Google Shape;272;p46">
            <a:extLst>
              <a:ext uri="{FF2B5EF4-FFF2-40B4-BE49-F238E27FC236}">
                <a16:creationId xmlns:a16="http://schemas.microsoft.com/office/drawing/2014/main" id="{CAA3B9A4-C440-CD88-6D9C-15D4A4E9ABB9}"/>
              </a:ext>
            </a:extLst>
          </p:cNvPr>
          <p:cNvSpPr txBox="1">
            <a:spLocks/>
          </p:cNvSpPr>
          <p:nvPr/>
        </p:nvSpPr>
        <p:spPr>
          <a:xfrm>
            <a:off x="3250801" y="278978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latin typeface="Viga" panose="020B0604020202020204" charset="0"/>
                <a:sym typeface="Wingdings" panose="05000000000000000000" pitchFamily="2" charset="2"/>
              </a:rPr>
              <a:t>Valence-Arousal Analysis</a:t>
            </a:r>
          </a:p>
        </p:txBody>
      </p:sp>
      <p:sp>
        <p:nvSpPr>
          <p:cNvPr id="56" name="Google Shape;272;p46">
            <a:extLst>
              <a:ext uri="{FF2B5EF4-FFF2-40B4-BE49-F238E27FC236}">
                <a16:creationId xmlns:a16="http://schemas.microsoft.com/office/drawing/2014/main" id="{067A210A-8B3C-201F-AC87-76D06436AD76}"/>
              </a:ext>
            </a:extLst>
          </p:cNvPr>
          <p:cNvSpPr txBox="1">
            <a:spLocks/>
          </p:cNvSpPr>
          <p:nvPr/>
        </p:nvSpPr>
        <p:spPr>
          <a:xfrm>
            <a:off x="6201211" y="27917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latin typeface="Viga" panose="020B0604020202020204" charset="0"/>
                <a:sym typeface="Wingdings" panose="05000000000000000000" pitchFamily="2" charset="2"/>
              </a:rPr>
              <a:t>Music Era Classification</a:t>
            </a:r>
          </a:p>
        </p:txBody>
      </p:sp>
      <p:sp>
        <p:nvSpPr>
          <p:cNvPr id="57" name="Google Shape;272;p46">
            <a:extLst>
              <a:ext uri="{FF2B5EF4-FFF2-40B4-BE49-F238E27FC236}">
                <a16:creationId xmlns:a16="http://schemas.microsoft.com/office/drawing/2014/main" id="{DB084D02-D720-9462-B552-8DAE7DD89358}"/>
              </a:ext>
            </a:extLst>
          </p:cNvPr>
          <p:cNvSpPr txBox="1">
            <a:spLocks/>
          </p:cNvSpPr>
          <p:nvPr/>
        </p:nvSpPr>
        <p:spPr>
          <a:xfrm>
            <a:off x="6201211" y="32237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latin typeface="Viga" panose="020B0604020202020204" charset="0"/>
                <a:sym typeface="Wingdings" panose="05000000000000000000" pitchFamily="2" charset="2"/>
              </a:rPr>
              <a:t>Music Era Transfer</a:t>
            </a:r>
          </a:p>
        </p:txBody>
      </p:sp>
      <p:sp>
        <p:nvSpPr>
          <p:cNvPr id="58" name="Google Shape;272;p46">
            <a:extLst>
              <a:ext uri="{FF2B5EF4-FFF2-40B4-BE49-F238E27FC236}">
                <a16:creationId xmlns:a16="http://schemas.microsoft.com/office/drawing/2014/main" id="{4DEB5AC1-FAFA-B449-0526-7A252F1BA039}"/>
              </a:ext>
            </a:extLst>
          </p:cNvPr>
          <p:cNvSpPr txBox="1">
            <a:spLocks/>
          </p:cNvSpPr>
          <p:nvPr/>
        </p:nvSpPr>
        <p:spPr>
          <a:xfrm>
            <a:off x="6201209" y="3655793"/>
            <a:ext cx="2640844" cy="4320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>
                <a:latin typeface="Viga" panose="020B0604020202020204" charset="0"/>
                <a:sym typeface="Wingdings" panose="05000000000000000000" pitchFamily="2" charset="2"/>
              </a:rPr>
              <a:t>Piano Fingering Suggestion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240B671-6009-DA8C-C641-5F93F963F084}"/>
              </a:ext>
            </a:extLst>
          </p:cNvPr>
          <p:cNvCxnSpPr>
            <a:cxnSpLocks/>
            <a:stCxn id="9" idx="2"/>
            <a:endCxn id="2" idx="0"/>
          </p:cNvCxnSpPr>
          <p:nvPr/>
        </p:nvCxnSpPr>
        <p:spPr>
          <a:xfrm rot="5400000">
            <a:off x="2877410" y="496421"/>
            <a:ext cx="439548" cy="294963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4076288A-0BF5-F01B-66ED-A0EB619B40D8}"/>
              </a:ext>
            </a:extLst>
          </p:cNvPr>
          <p:cNvCxnSpPr>
            <a:cxnSpLocks/>
            <a:stCxn id="9" idx="2"/>
            <a:endCxn id="3" idx="0"/>
          </p:cNvCxnSpPr>
          <p:nvPr/>
        </p:nvCxnSpPr>
        <p:spPr>
          <a:xfrm rot="5400000">
            <a:off x="4351837" y="1970848"/>
            <a:ext cx="439548" cy="779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369C3D14-2EF4-90BC-B70B-82669803568E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rot="16200000" flipH="1">
            <a:off x="5826652" y="496810"/>
            <a:ext cx="439548" cy="2948853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72;p46">
            <a:extLst>
              <a:ext uri="{FF2B5EF4-FFF2-40B4-BE49-F238E27FC236}">
                <a16:creationId xmlns:a16="http://schemas.microsoft.com/office/drawing/2014/main" id="{D57AD2AC-0D0C-2789-FD48-D6BF61D0B140}"/>
              </a:ext>
            </a:extLst>
          </p:cNvPr>
          <p:cNvSpPr txBox="1">
            <a:spLocks/>
          </p:cNvSpPr>
          <p:nvPr/>
        </p:nvSpPr>
        <p:spPr>
          <a:xfrm>
            <a:off x="3446240" y="1228728"/>
            <a:ext cx="2251520" cy="52273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/>
            <a:r>
              <a:rPr lang="en-US" sz="1600" b="1">
                <a:solidFill>
                  <a:schemeClr val="tx1"/>
                </a:solidFill>
                <a:sym typeface="Wingdings" panose="05000000000000000000" pitchFamily="2" charset="2"/>
              </a:rPr>
              <a:t>Web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98034-273D-77CF-50CD-57647378B635}"/>
              </a:ext>
            </a:extLst>
          </p:cNvPr>
          <p:cNvSpPr txBox="1"/>
          <p:nvPr/>
        </p:nvSpPr>
        <p:spPr>
          <a:xfrm>
            <a:off x="571381" y="2492975"/>
            <a:ext cx="210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sz="1100">
                <a:solidFill>
                  <a:schemeClr val="accent2">
                    <a:lumMod val="50000"/>
                  </a:schemeClr>
                </a:solidFill>
                <a:latin typeface="Fira Sans SemiBold" panose="020B0603050000020004" pitchFamily="34" charset="0"/>
                <a:sym typeface="Wingdings" panose="05000000000000000000" pitchFamily="2" charset="2"/>
              </a:rPr>
              <a:t>Piano Practice Video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F2B54-A829-A1C9-679E-0809462D55AF}"/>
              </a:ext>
            </a:extLst>
          </p:cNvPr>
          <p:cNvSpPr txBox="1"/>
          <p:nvPr/>
        </p:nvSpPr>
        <p:spPr>
          <a:xfrm>
            <a:off x="3514958" y="2487219"/>
            <a:ext cx="210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sz="1100">
                <a:solidFill>
                  <a:schemeClr val="accent2">
                    <a:lumMod val="50000"/>
                  </a:schemeClr>
                </a:solidFill>
                <a:latin typeface="Fira Sans SemiBold" panose="020B0603050000020004" pitchFamily="34" charset="0"/>
                <a:sym typeface="Wingdings" panose="05000000000000000000" pitchFamily="2" charset="2"/>
              </a:rPr>
              <a:t>Music Video/Audio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C27A1C-43B4-CFFE-E033-494A905A9C2B}"/>
              </a:ext>
            </a:extLst>
          </p:cNvPr>
          <p:cNvSpPr txBox="1"/>
          <p:nvPr/>
        </p:nvSpPr>
        <p:spPr>
          <a:xfrm>
            <a:off x="6469867" y="2487219"/>
            <a:ext cx="21019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sz="1100">
                <a:solidFill>
                  <a:schemeClr val="accent2">
                    <a:lumMod val="50000"/>
                  </a:schemeClr>
                </a:solidFill>
                <a:latin typeface="Fira Sans SemiBold" panose="020B0603050000020004" pitchFamily="34" charset="0"/>
                <a:sym typeface="Wingdings" panose="05000000000000000000" pitchFamily="2" charset="2"/>
              </a:rPr>
              <a:t>Piano Piece</a:t>
            </a: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E674193A-412E-C593-82CD-7EE3D838181F}"/>
              </a:ext>
            </a:extLst>
          </p:cNvPr>
          <p:cNvSpPr txBox="1">
            <a:spLocks/>
          </p:cNvSpPr>
          <p:nvPr/>
        </p:nvSpPr>
        <p:spPr>
          <a:xfrm>
            <a:off x="650182" y="4244477"/>
            <a:ext cx="7831522" cy="42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Complicated Musical Analysis  Understandable Metrics</a:t>
            </a:r>
          </a:p>
        </p:txBody>
      </p:sp>
    </p:spTree>
    <p:extLst>
      <p:ext uri="{BB962C8B-B14F-4D97-AF65-F5344CB8AC3E}">
        <p14:creationId xmlns:p14="http://schemas.microsoft.com/office/powerpoint/2010/main" val="64489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179088" y="256870"/>
            <a:ext cx="3356162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Reference</a:t>
            </a:r>
            <a:endParaRPr sz="3200"/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F24CA601-E8F2-0570-98CF-5BD54B40E9B1}"/>
              </a:ext>
            </a:extLst>
          </p:cNvPr>
          <p:cNvSpPr txBox="1">
            <a:spLocks/>
          </p:cNvSpPr>
          <p:nvPr/>
        </p:nvSpPr>
        <p:spPr>
          <a:xfrm>
            <a:off x="799290" y="642967"/>
            <a:ext cx="7430311" cy="424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GB" sz="1000"/>
          </a:p>
          <a:p>
            <a:pPr marL="0" indent="0">
              <a:lnSpc>
                <a:spcPct val="150000"/>
              </a:lnSpc>
            </a:pPr>
            <a:r>
              <a:rPr lang="en-GB" sz="1000"/>
              <a:t>[1] R. </a:t>
            </a:r>
            <a:r>
              <a:rPr lang="en-GB" sz="1000" err="1"/>
              <a:t>Parncutt</a:t>
            </a:r>
            <a:r>
              <a:rPr lang="en-GB" sz="1000"/>
              <a:t>, J. A. Sloboda, E. F. Clarke, M. </a:t>
            </a:r>
            <a:r>
              <a:rPr lang="en-GB" sz="1000" err="1"/>
              <a:t>Raekallio</a:t>
            </a:r>
            <a:r>
              <a:rPr lang="en-GB" sz="1000"/>
              <a:t>, and P. Desain, “An Ergonomic Model of Keyboard Fingering for Melodic Fragments,” Music Perception, vol. 14, pp. 341–382, 07 1997.</a:t>
            </a:r>
          </a:p>
          <a:p>
            <a:pPr marL="0" indent="0">
              <a:lnSpc>
                <a:spcPct val="150000"/>
              </a:lnSpc>
            </a:pPr>
            <a:r>
              <a:rPr lang="en-GB" sz="1000"/>
              <a:t>[2] M. </a:t>
            </a:r>
            <a:r>
              <a:rPr lang="en-GB" sz="1000" err="1"/>
              <a:t>Balliauw</a:t>
            </a:r>
            <a:r>
              <a:rPr lang="en-GB" sz="1000"/>
              <a:t>, D. </a:t>
            </a:r>
            <a:r>
              <a:rPr lang="en-GB" sz="1000" err="1"/>
              <a:t>Herremans</a:t>
            </a:r>
            <a:r>
              <a:rPr lang="en-GB" sz="1000"/>
              <a:t>, D. </a:t>
            </a:r>
            <a:r>
              <a:rPr lang="en-GB" sz="1000" err="1"/>
              <a:t>Palhazi</a:t>
            </a:r>
            <a:r>
              <a:rPr lang="en-GB" sz="1000"/>
              <a:t> Cuervo, and K. </a:t>
            </a:r>
            <a:r>
              <a:rPr lang="en-GB" sz="1000" err="1"/>
              <a:t>S¨orensen</a:t>
            </a:r>
            <a:r>
              <a:rPr lang="en-GB" sz="1000"/>
              <a:t>, “A variable </a:t>
            </a:r>
            <a:r>
              <a:rPr lang="en-GB" sz="1000" err="1"/>
              <a:t>neighborhood</a:t>
            </a:r>
            <a:r>
              <a:rPr lang="en-GB" sz="1000"/>
              <a:t> search algorithm to generate piano fingerings for polyphonic sheet music,” International Transactions in Operational Research, vol. 24, no. 3, pp. 509–535, 2017.</a:t>
            </a:r>
          </a:p>
          <a:p>
            <a:pPr marL="0" indent="0">
              <a:lnSpc>
                <a:spcPct val="150000"/>
              </a:lnSpc>
            </a:pPr>
            <a:r>
              <a:rPr lang="en-GB" sz="1000"/>
              <a:t>[3] L. Feldman Barrett and J. A. Russell, “Independence and bipolarity in the structure of current affect.,” Journal of personality and social psychology, vol. 74, no. 4, p. 967, 1998.</a:t>
            </a:r>
          </a:p>
          <a:p>
            <a:pPr marL="0" indent="0">
              <a:lnSpc>
                <a:spcPct val="150000"/>
              </a:lnSpc>
            </a:pPr>
            <a:r>
              <a:rPr lang="en-GB" sz="1000">
                <a:solidFill>
                  <a:schemeClr val="tx1"/>
                </a:solidFill>
                <a:sym typeface="Wingdings" panose="05000000000000000000" pitchFamily="2" charset="2"/>
              </a:rPr>
              <a:t>[4] </a:t>
            </a:r>
            <a:r>
              <a:rPr lang="en-GB" sz="1000"/>
              <a:t>R. Panda, R. </a:t>
            </a:r>
            <a:r>
              <a:rPr lang="en-GB" sz="1000" err="1"/>
              <a:t>Malheiro</a:t>
            </a:r>
            <a:r>
              <a:rPr lang="en-GB" sz="1000"/>
              <a:t>, and R. P. Paiva, “Novel audio features for music emotion recognition,” IEEE Transactions on Affective Computing, vol. 11, no. 4, pp. 614–626, 2018.</a:t>
            </a:r>
            <a:br>
              <a:rPr lang="en-GB" sz="1000"/>
            </a:br>
            <a:r>
              <a:rPr lang="en-GB" sz="1000"/>
              <a:t>[5] R. Panda, R. </a:t>
            </a:r>
            <a:r>
              <a:rPr lang="en-GB" sz="1000" err="1"/>
              <a:t>Malheiro</a:t>
            </a:r>
            <a:r>
              <a:rPr lang="en-GB" sz="1000"/>
              <a:t>, and R. P. Paiva, “Musical texture and expressivity features for music emotion recognition,” in 19th International Society for Music Information Retrieval Conference (ISMIR 2018), pp. 383–391, 2018.</a:t>
            </a:r>
          </a:p>
          <a:p>
            <a:pPr marL="0" indent="0">
              <a:lnSpc>
                <a:spcPct val="150000"/>
              </a:lnSpc>
            </a:pPr>
            <a:r>
              <a:rPr lang="en-GB" sz="1000">
                <a:solidFill>
                  <a:schemeClr val="tx1"/>
                </a:solidFill>
                <a:sym typeface="Wingdings" panose="05000000000000000000" pitchFamily="2" charset="2"/>
              </a:rPr>
              <a:t>[6]</a:t>
            </a:r>
            <a:r>
              <a:rPr lang="en-GB" sz="1000"/>
              <a:t> C. </a:t>
            </a:r>
            <a:r>
              <a:rPr lang="en-GB" sz="1000" err="1"/>
              <a:t>Weiß</a:t>
            </a:r>
            <a:r>
              <a:rPr lang="en-GB" sz="1000"/>
              <a:t>, M. </a:t>
            </a:r>
            <a:r>
              <a:rPr lang="en-GB" sz="1000" err="1"/>
              <a:t>Mauch</a:t>
            </a:r>
            <a:r>
              <a:rPr lang="en-GB" sz="1000"/>
              <a:t>, S. Dixon, and M. M ̈</a:t>
            </a:r>
            <a:r>
              <a:rPr lang="en-GB" sz="1000" err="1"/>
              <a:t>uller</a:t>
            </a:r>
            <a:r>
              <a:rPr lang="en-GB" sz="1000"/>
              <a:t>, “Investigating style evolution of Western classical music: A computational approach,” Musicae Scientiae, vol. 23, no. 4, pp. 486–507, 2019.</a:t>
            </a:r>
          </a:p>
          <a:p>
            <a:pPr marL="0" indent="0">
              <a:lnSpc>
                <a:spcPct val="150000"/>
              </a:lnSpc>
            </a:pPr>
            <a:r>
              <a:rPr lang="en-GB" sz="1000">
                <a:solidFill>
                  <a:schemeClr val="tx1"/>
                </a:solidFill>
                <a:sym typeface="Wingdings" panose="05000000000000000000" pitchFamily="2" charset="2"/>
              </a:rPr>
              <a:t>[7]</a:t>
            </a:r>
            <a:r>
              <a:rPr lang="en-GB"/>
              <a:t> </a:t>
            </a:r>
            <a:r>
              <a:rPr lang="en-GB" sz="1000"/>
              <a:t>Q. Kong, B. Li, J. Chen, and Y. Wang, “</a:t>
            </a:r>
            <a:r>
              <a:rPr lang="en-GB" sz="1000" err="1"/>
              <a:t>Giantmidi</a:t>
            </a:r>
            <a:r>
              <a:rPr lang="en-GB" sz="1000"/>
              <a:t>-piano: A large-scale midi dataset for classical piano music,” 2022.</a:t>
            </a:r>
          </a:p>
        </p:txBody>
      </p:sp>
    </p:spTree>
    <p:extLst>
      <p:ext uri="{BB962C8B-B14F-4D97-AF65-F5344CB8AC3E}">
        <p14:creationId xmlns:p14="http://schemas.microsoft.com/office/powerpoint/2010/main" val="2045997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179088" y="256870"/>
            <a:ext cx="3356162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Reference</a:t>
            </a:r>
            <a:endParaRPr sz="3200"/>
          </a:p>
        </p:txBody>
      </p:sp>
      <p:sp>
        <p:nvSpPr>
          <p:cNvPr id="2" name="Google Shape;272;p46">
            <a:extLst>
              <a:ext uri="{FF2B5EF4-FFF2-40B4-BE49-F238E27FC236}">
                <a16:creationId xmlns:a16="http://schemas.microsoft.com/office/drawing/2014/main" id="{F24CA601-E8F2-0570-98CF-5BD54B40E9B1}"/>
              </a:ext>
            </a:extLst>
          </p:cNvPr>
          <p:cNvSpPr txBox="1">
            <a:spLocks/>
          </p:cNvSpPr>
          <p:nvPr/>
        </p:nvSpPr>
        <p:spPr>
          <a:xfrm>
            <a:off x="799290" y="909950"/>
            <a:ext cx="7430311" cy="340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GB" sz="1000">
                <a:solidFill>
                  <a:schemeClr val="tx1"/>
                </a:solidFill>
                <a:sym typeface="Wingdings" panose="05000000000000000000" pitchFamily="2" charset="2"/>
              </a:rPr>
              <a:t>[8]</a:t>
            </a:r>
            <a:r>
              <a:rPr lang="en-GB" sz="1000"/>
              <a:t> G. Brunner, Y. Wang, R. </a:t>
            </a:r>
            <a:r>
              <a:rPr lang="en-GB" sz="1000" err="1"/>
              <a:t>Wattenhofer</a:t>
            </a:r>
            <a:r>
              <a:rPr lang="en-GB" sz="1000"/>
              <a:t>, and S. Zhao, “Symbolic music genre transfer with </a:t>
            </a:r>
            <a:r>
              <a:rPr lang="en-GB" sz="1000" err="1"/>
              <a:t>cyclegan</a:t>
            </a:r>
            <a:r>
              <a:rPr lang="en-GB" sz="1000"/>
              <a:t>,” in 2018 IEEE 30th International Conference on Tools with Artificial Intelligence (ICTAI), pp. 786–793, 2018.</a:t>
            </a:r>
          </a:p>
          <a:p>
            <a:pPr marL="0" indent="0">
              <a:lnSpc>
                <a:spcPct val="150000"/>
              </a:lnSpc>
            </a:pPr>
            <a:r>
              <a:rPr lang="en-GB" sz="1000">
                <a:solidFill>
                  <a:schemeClr val="tx1"/>
                </a:solidFill>
                <a:sym typeface="Wingdings" panose="05000000000000000000" pitchFamily="2" charset="2"/>
              </a:rPr>
              <a:t>[9]</a:t>
            </a:r>
            <a:r>
              <a:rPr lang="en-GB" sz="1000"/>
              <a:t> I. Goodfellow, J. </a:t>
            </a:r>
            <a:r>
              <a:rPr lang="en-GB" sz="1000" err="1"/>
              <a:t>Pouget</a:t>
            </a:r>
            <a:r>
              <a:rPr lang="en-GB" sz="1000"/>
              <a:t>-Abadie, M. Mirza, B. Xu, D. </a:t>
            </a:r>
            <a:r>
              <a:rPr lang="en-GB" sz="1000" err="1"/>
              <a:t>Warde</a:t>
            </a:r>
            <a:r>
              <a:rPr lang="en-GB" sz="1000"/>
              <a:t>-Farley, S. </a:t>
            </a:r>
            <a:r>
              <a:rPr lang="en-GB" sz="1000" err="1"/>
              <a:t>Ozair</a:t>
            </a:r>
            <a:r>
              <a:rPr lang="en-GB" sz="1000"/>
              <a:t>, A. Courville, and Y. Bengio, “Generative adversarial nets,” in Advances in Neural Information Processing Systems (Z. </a:t>
            </a:r>
            <a:r>
              <a:rPr lang="en-GB" sz="1000" err="1"/>
              <a:t>Ghahramani</a:t>
            </a:r>
            <a:r>
              <a:rPr lang="en-GB" sz="1000"/>
              <a:t>, M. Welling, C. Cortes, N. Lawrence,</a:t>
            </a:r>
            <a:br>
              <a:rPr lang="en-GB" sz="1000"/>
            </a:br>
            <a:r>
              <a:rPr lang="en-GB" sz="1000"/>
              <a:t>and K. Weinberger, eds.), vol. 27, Curran Associates, Inc., 2014.</a:t>
            </a:r>
          </a:p>
          <a:p>
            <a:pPr marL="0" indent="0">
              <a:lnSpc>
                <a:spcPct val="150000"/>
              </a:lnSpc>
            </a:pPr>
            <a:r>
              <a:rPr lang="en-GB" sz="1000"/>
              <a:t>[10] J.-Y. Zhu, T. Park, P. Isola, and A. A. </a:t>
            </a:r>
            <a:r>
              <a:rPr lang="en-GB" sz="1000" err="1"/>
              <a:t>Efros</a:t>
            </a:r>
            <a:r>
              <a:rPr lang="en-GB" sz="1000"/>
              <a:t>, “Unpaired image-to-image translation using cycle-consistent adversarial networks,” in Proceedings of the IEEE International Conference on Computer Vision (ICCV), Oct 2017.</a:t>
            </a:r>
          </a:p>
          <a:p>
            <a:pPr marL="0" indent="0">
              <a:lnSpc>
                <a:spcPct val="150000"/>
              </a:lnSpc>
            </a:pPr>
            <a:r>
              <a:rPr lang="en-GB" sz="1000">
                <a:solidFill>
                  <a:schemeClr val="tx1"/>
                </a:solidFill>
                <a:sym typeface="Wingdings" panose="05000000000000000000" pitchFamily="2" charset="2"/>
              </a:rPr>
              <a:t>[11] </a:t>
            </a:r>
            <a:r>
              <a:rPr lang="en-US" sz="1000">
                <a:solidFill>
                  <a:schemeClr val="tx1"/>
                </a:solidFill>
                <a:sym typeface="Wingdings" panose="05000000000000000000" pitchFamily="2" charset="2"/>
              </a:rPr>
              <a:t>E. Nakamura, Y. Saito, and K. Yoshii, “Statistical learning and estimation of piano fingering,” Information Sciences, vol. 517, pp. 68–85, 2020.</a:t>
            </a:r>
            <a:endParaRPr lang="en-GB" sz="100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</a:pPr>
            <a:r>
              <a:rPr lang="en-GB" sz="1000">
                <a:solidFill>
                  <a:schemeClr val="tx1"/>
                </a:solidFill>
                <a:sym typeface="Wingdings" panose="05000000000000000000" pitchFamily="2" charset="2"/>
              </a:rPr>
              <a:t>[12]</a:t>
            </a:r>
            <a:r>
              <a:rPr lang="en-US" sz="1000">
                <a:solidFill>
                  <a:schemeClr val="tx1"/>
                </a:solidFill>
                <a:sym typeface="Wingdings" panose="05000000000000000000" pitchFamily="2" charset="2"/>
              </a:rPr>
              <a:t> H. Guan, Z. Yan, and T. Hsu, “Automatic piano fingerings estimation using recurrent neural networks,” 11 2021.</a:t>
            </a:r>
            <a:endParaRPr lang="en-GB" sz="100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02467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0AD4C2-2595-B408-0D1D-64D24595BF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2633" y="-72737"/>
            <a:ext cx="9803255" cy="5325094"/>
          </a:xfrm>
          <a:prstGeom prst="rect">
            <a:avLst/>
          </a:prstGeom>
        </p:spPr>
      </p:pic>
      <p:sp>
        <p:nvSpPr>
          <p:cNvPr id="1325" name="Google Shape;1325;p77"/>
          <p:cNvSpPr/>
          <p:nvPr/>
        </p:nvSpPr>
        <p:spPr>
          <a:xfrm>
            <a:off x="1505550" y="954000"/>
            <a:ext cx="6132900" cy="32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77"/>
          <p:cNvSpPr txBox="1">
            <a:spLocks noGrp="1"/>
          </p:cNvSpPr>
          <p:nvPr>
            <p:ph type="title"/>
          </p:nvPr>
        </p:nvSpPr>
        <p:spPr>
          <a:xfrm>
            <a:off x="2157900" y="1307088"/>
            <a:ext cx="4828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Q&amp;A</a:t>
            </a:r>
          </a:p>
        </p:txBody>
      </p:sp>
      <p:cxnSp>
        <p:nvCxnSpPr>
          <p:cNvPr id="1327" name="Google Shape;1327;p77"/>
          <p:cNvCxnSpPr/>
          <p:nvPr/>
        </p:nvCxnSpPr>
        <p:spPr>
          <a:xfrm>
            <a:off x="2052150" y="4337775"/>
            <a:ext cx="50397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5697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Sustaining note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6408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496520" y="802225"/>
            <a:ext cx="264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Performance Analysis   |   Emotion Analysis   |   Piece Analysis   |   Web Application 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Conclusion</a:t>
            </a:r>
            <a:endParaRPr lang="en-US" sz="1100" b="1">
              <a:latin typeface="Fira Sans" panose="020B0503050000020004" pitchFamily="34" charset="0"/>
            </a:endParaRPr>
          </a:p>
        </p:txBody>
      </p:sp>
      <p:sp>
        <p:nvSpPr>
          <p:cNvPr id="4" name="Google Shape;272;p46">
            <a:extLst>
              <a:ext uri="{FF2B5EF4-FFF2-40B4-BE49-F238E27FC236}">
                <a16:creationId xmlns:a16="http://schemas.microsoft.com/office/drawing/2014/main" id="{C375678C-1F2C-689E-B089-2B207A5B12A7}"/>
              </a:ext>
            </a:extLst>
          </p:cNvPr>
          <p:cNvSpPr txBox="1">
            <a:spLocks/>
          </p:cNvSpPr>
          <p:nvPr/>
        </p:nvSpPr>
        <p:spPr>
          <a:xfrm>
            <a:off x="2356767" y="1033847"/>
            <a:ext cx="4430466" cy="33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Note Onset profile</a:t>
            </a:r>
          </a:p>
        </p:txBody>
      </p:sp>
      <p:pic>
        <p:nvPicPr>
          <p:cNvPr id="12" name="Picture 11" descr="A group of graphs with blue and red lines&#10;&#10;Description automatically generated">
            <a:extLst>
              <a:ext uri="{FF2B5EF4-FFF2-40B4-BE49-F238E27FC236}">
                <a16:creationId xmlns:a16="http://schemas.microsoft.com/office/drawing/2014/main" id="{BB5F677A-9D6C-45C6-F475-FD9E0E9C23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622" y="1369463"/>
            <a:ext cx="4086898" cy="339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6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0AD4C2-2595-B408-0D1D-64D24595BF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2633" y="-72737"/>
            <a:ext cx="9803255" cy="5325094"/>
          </a:xfrm>
          <a:prstGeom prst="rect">
            <a:avLst/>
          </a:prstGeom>
        </p:spPr>
      </p:pic>
      <p:sp>
        <p:nvSpPr>
          <p:cNvPr id="1325" name="Google Shape;1325;p77"/>
          <p:cNvSpPr/>
          <p:nvPr/>
        </p:nvSpPr>
        <p:spPr>
          <a:xfrm>
            <a:off x="1505550" y="954000"/>
            <a:ext cx="6132900" cy="323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77"/>
          <p:cNvSpPr txBox="1">
            <a:spLocks noGrp="1"/>
          </p:cNvSpPr>
          <p:nvPr>
            <p:ph type="title"/>
          </p:nvPr>
        </p:nvSpPr>
        <p:spPr>
          <a:xfrm>
            <a:off x="1874220" y="1307100"/>
            <a:ext cx="5395559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bg1"/>
                </a:solidFill>
              </a:rPr>
              <a:t>Appendix</a:t>
            </a:r>
            <a:br>
              <a:rPr lang="en-GB">
                <a:solidFill>
                  <a:schemeClr val="bg1"/>
                </a:solidFill>
              </a:rPr>
            </a:br>
            <a:r>
              <a:rPr lang="en-GB" sz="5500">
                <a:solidFill>
                  <a:schemeClr val="bg1"/>
                </a:solidFill>
              </a:rPr>
              <a:t>Web App Pages</a:t>
            </a:r>
          </a:p>
        </p:txBody>
      </p:sp>
      <p:cxnSp>
        <p:nvCxnSpPr>
          <p:cNvPr id="1327" name="Google Shape;1327;p77"/>
          <p:cNvCxnSpPr/>
          <p:nvPr/>
        </p:nvCxnSpPr>
        <p:spPr>
          <a:xfrm>
            <a:off x="2052150" y="4337775"/>
            <a:ext cx="50397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94762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2926116" y="160134"/>
            <a:ext cx="3291768" cy="303361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Homepage</a:t>
            </a:r>
            <a:endParaRPr sz="2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38F3F9-00E7-E31E-685D-EEBCEF5C2F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677" y="560443"/>
            <a:ext cx="7196646" cy="436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7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BC8F573-E13D-12FB-2053-95EDA95C6B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1815"/>
            <a:ext cx="9144000" cy="4738809"/>
          </a:xfrm>
          <a:prstGeom prst="rect">
            <a:avLst/>
          </a:prstGeom>
        </p:spPr>
      </p:pic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2926116" y="160134"/>
            <a:ext cx="3291768" cy="303361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Piece Overview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31578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Improvements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239345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6759388" y="802225"/>
            <a:ext cx="237953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CE7658D8-A292-4C43-88CA-2D6928C124CD}"/>
              </a:ext>
            </a:extLst>
          </p:cNvPr>
          <p:cNvSpPr txBox="1">
            <a:spLocks/>
          </p:cNvSpPr>
          <p:nvPr/>
        </p:nvSpPr>
        <p:spPr>
          <a:xfrm>
            <a:off x="1329511" y="1797709"/>
            <a:ext cx="3385299" cy="15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Tempo Detection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Auto-thresholding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Dynamic Tempo Detection</a:t>
            </a:r>
          </a:p>
        </p:txBody>
      </p:sp>
      <p:sp>
        <p:nvSpPr>
          <p:cNvPr id="5" name="Google Shape;272;p46">
            <a:extLst>
              <a:ext uri="{FF2B5EF4-FFF2-40B4-BE49-F238E27FC236}">
                <a16:creationId xmlns:a16="http://schemas.microsoft.com/office/drawing/2014/main" id="{938E8E75-458D-C6A6-16CA-3FAEA7B02200}"/>
              </a:ext>
            </a:extLst>
          </p:cNvPr>
          <p:cNvSpPr txBox="1">
            <a:spLocks/>
          </p:cNvSpPr>
          <p:nvPr/>
        </p:nvSpPr>
        <p:spPr>
          <a:xfrm>
            <a:off x="4903637" y="1812684"/>
            <a:ext cx="3385299" cy="15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Pitch Detection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Auto-thresholding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Windowing Method</a:t>
            </a:r>
          </a:p>
        </p:txBody>
      </p:sp>
    </p:spTree>
    <p:extLst>
      <p:ext uri="{BB962C8B-B14F-4D97-AF65-F5344CB8AC3E}">
        <p14:creationId xmlns:p14="http://schemas.microsoft.com/office/powerpoint/2010/main" val="40606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CC220-F886-79FC-8B5E-A051EEAE3F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6964"/>
            <a:ext cx="9144000" cy="4709571"/>
          </a:xfrm>
          <a:prstGeom prst="rect">
            <a:avLst/>
          </a:prstGeom>
        </p:spPr>
      </p:pic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2926116" y="160134"/>
            <a:ext cx="3291768" cy="303361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Recording Overview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5668987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2399996" y="205210"/>
            <a:ext cx="4344008" cy="329263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Recording Overview (Metrics)</a:t>
            </a:r>
            <a:endParaRPr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95E2B-ED4F-EBAC-DF32-F753A748EF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774" y="695460"/>
            <a:ext cx="2992326" cy="4138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80ED25-D71F-3FBE-CC9B-79BE95C7A0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61" y="695460"/>
            <a:ext cx="4192866" cy="413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90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AC69E-B124-C12B-06AF-4534F9C200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790" y="599720"/>
            <a:ext cx="2976774" cy="4106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98D60B-FBD8-9305-AB12-30E695526E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103" y="599720"/>
            <a:ext cx="4037527" cy="4106437"/>
          </a:xfrm>
          <a:prstGeom prst="rect">
            <a:avLst/>
          </a:prstGeom>
        </p:spPr>
      </p:pic>
      <p:sp>
        <p:nvSpPr>
          <p:cNvPr id="10" name="Google Shape;294;p47">
            <a:extLst>
              <a:ext uri="{FF2B5EF4-FFF2-40B4-BE49-F238E27FC236}">
                <a16:creationId xmlns:a16="http://schemas.microsoft.com/office/drawing/2014/main" id="{12EDAD6C-4A27-A2D3-B7CD-AC01BD9BCE58}"/>
              </a:ext>
            </a:extLst>
          </p:cNvPr>
          <p:cNvSpPr txBox="1">
            <a:spLocks/>
          </p:cNvSpPr>
          <p:nvPr/>
        </p:nvSpPr>
        <p:spPr>
          <a:xfrm>
            <a:off x="2399996" y="205210"/>
            <a:ext cx="4344008" cy="32926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iga"/>
              <a:buNone/>
              <a:defRPr sz="3500" b="1" i="0" u="none" strike="noStrike" cap="none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HK" sz="2000"/>
              <a:t>Recording Overview (Metrics)</a:t>
            </a:r>
          </a:p>
        </p:txBody>
      </p:sp>
    </p:spTree>
    <p:extLst>
      <p:ext uri="{BB962C8B-B14F-4D97-AF65-F5344CB8AC3E}">
        <p14:creationId xmlns:p14="http://schemas.microsoft.com/office/powerpoint/2010/main" val="24044959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88F249-6DE5-1FD3-F9BF-B70F9E40D8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5891"/>
            <a:ext cx="9144000" cy="4751717"/>
          </a:xfrm>
          <a:prstGeom prst="rect">
            <a:avLst/>
          </a:prstGeom>
        </p:spPr>
      </p:pic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2926116" y="160134"/>
            <a:ext cx="3291768" cy="303361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Recording Playback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4193840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2926116" y="160134"/>
            <a:ext cx="3291768" cy="303361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Emotion Analysis</a:t>
            </a:r>
            <a:endParaRPr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809CE-A2D6-240D-9A74-0B30191706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17" y="1104640"/>
            <a:ext cx="4411012" cy="3028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234F7-0BAB-E936-7FD7-7C55A4D459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5029" y="1131991"/>
            <a:ext cx="3940937" cy="30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743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7D9F62-349B-BA78-FF99-F0A9BD2CCE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4499" y="558474"/>
            <a:ext cx="4683288" cy="4311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D52077-324B-16B9-BDD2-5B676318A2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65" y="1150975"/>
            <a:ext cx="4064534" cy="2841549"/>
          </a:xfrm>
          <a:prstGeom prst="rect">
            <a:avLst/>
          </a:prstGeom>
        </p:spPr>
      </p:pic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2926116" y="160134"/>
            <a:ext cx="3291768" cy="303361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Piece Analysis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1348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- Tempo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19916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7152238" y="802225"/>
            <a:ext cx="198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p:sp>
        <p:nvSpPr>
          <p:cNvPr id="3" name="Google Shape;272;p46">
            <a:extLst>
              <a:ext uri="{FF2B5EF4-FFF2-40B4-BE49-F238E27FC236}">
                <a16:creationId xmlns:a16="http://schemas.microsoft.com/office/drawing/2014/main" id="{CE7658D8-A292-4C43-88CA-2D6928C124CD}"/>
              </a:ext>
            </a:extLst>
          </p:cNvPr>
          <p:cNvSpPr txBox="1">
            <a:spLocks/>
          </p:cNvSpPr>
          <p:nvPr/>
        </p:nvSpPr>
        <p:spPr>
          <a:xfrm>
            <a:off x="614376" y="1229682"/>
            <a:ext cx="4709061" cy="15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Thresholding in Term 1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A constant threshold was adopted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Possible in leading to false filtering of useful content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Manual adjustment was needed</a:t>
            </a:r>
          </a:p>
        </p:txBody>
      </p:sp>
      <p:sp>
        <p:nvSpPr>
          <p:cNvPr id="7" name="Google Shape;272;p46">
            <a:extLst>
              <a:ext uri="{FF2B5EF4-FFF2-40B4-BE49-F238E27FC236}">
                <a16:creationId xmlns:a16="http://schemas.microsoft.com/office/drawing/2014/main" id="{6A49ED18-CD10-A06C-347D-9484F2F91222}"/>
              </a:ext>
            </a:extLst>
          </p:cNvPr>
          <p:cNvSpPr txBox="1">
            <a:spLocks/>
          </p:cNvSpPr>
          <p:nvPr/>
        </p:nvSpPr>
        <p:spPr>
          <a:xfrm>
            <a:off x="614376" y="2777763"/>
            <a:ext cx="4844864" cy="193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Viga" panose="020B0604020202020204" charset="0"/>
                <a:sym typeface="Wingdings" panose="05000000000000000000" pitchFamily="2" charset="2"/>
              </a:rPr>
              <a:t>Thresholding in Term 2</a:t>
            </a:r>
            <a:endParaRPr lang="en-US">
              <a:solidFill>
                <a:schemeClr val="tx1"/>
              </a:solidFill>
              <a:latin typeface="Viga" panose="020B0604020202020204" charset="0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Dynamically search for a threshold by slowly decreasing the threshold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Cater to any input with various average onset strengths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9" name="Picture 8" descr="A close-up of a graph&#10;&#10;Description automatically generated">
            <a:extLst>
              <a:ext uri="{FF2B5EF4-FFF2-40B4-BE49-F238E27FC236}">
                <a16:creationId xmlns:a16="http://schemas.microsoft.com/office/drawing/2014/main" id="{5CA23045-19C5-ABAA-DFD6-456B5D883F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0795" y="3160870"/>
            <a:ext cx="2792532" cy="1172925"/>
          </a:xfrm>
          <a:prstGeom prst="rect">
            <a:avLst/>
          </a:prstGeom>
        </p:spPr>
      </p:pic>
      <p:pic>
        <p:nvPicPr>
          <p:cNvPr id="11" name="Picture 10" descr="A close-up of a graph&#10;&#10;Description automatically generated">
            <a:extLst>
              <a:ext uri="{FF2B5EF4-FFF2-40B4-BE49-F238E27FC236}">
                <a16:creationId xmlns:a16="http://schemas.microsoft.com/office/drawing/2014/main" id="{3B09AE32-EDD3-AD9D-B743-7A83A06890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419"/>
          <a:stretch/>
        </p:blipFill>
        <p:spPr>
          <a:xfrm>
            <a:off x="5803840" y="1164386"/>
            <a:ext cx="2899487" cy="124375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ACB83798-19BF-C51A-736A-884A88F80167}"/>
              </a:ext>
            </a:extLst>
          </p:cNvPr>
          <p:cNvSpPr/>
          <p:nvPr/>
        </p:nvSpPr>
        <p:spPr>
          <a:xfrm>
            <a:off x="7278986" y="2408136"/>
            <a:ext cx="181069" cy="7447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3013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- Tempo</a:t>
            </a:r>
            <a:endParaRPr/>
          </a:p>
        </p:txBody>
      </p:sp>
      <p:cxnSp>
        <p:nvCxnSpPr>
          <p:cNvPr id="296" name="Google Shape;296;p47"/>
          <p:cNvCxnSpPr>
            <a:cxnSpLocks/>
          </p:cNvCxnSpPr>
          <p:nvPr/>
        </p:nvCxnSpPr>
        <p:spPr>
          <a:xfrm>
            <a:off x="125" y="802225"/>
            <a:ext cx="199163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>
            <a:cxnSpLocks/>
          </p:cNvCxnSpPr>
          <p:nvPr/>
        </p:nvCxnSpPr>
        <p:spPr>
          <a:xfrm>
            <a:off x="7152238" y="802225"/>
            <a:ext cx="198668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72;p46">
            <a:extLst>
              <a:ext uri="{FF2B5EF4-FFF2-40B4-BE49-F238E27FC236}">
                <a16:creationId xmlns:a16="http://schemas.microsoft.com/office/drawing/2014/main" id="{33F9DE03-6745-1052-C6CB-DCA0B9345BBA}"/>
              </a:ext>
            </a:extLst>
          </p:cNvPr>
          <p:cNvSpPr txBox="1">
            <a:spLocks/>
          </p:cNvSpPr>
          <p:nvPr/>
        </p:nvSpPr>
        <p:spPr>
          <a:xfrm>
            <a:off x="0" y="4923820"/>
            <a:ext cx="9144000" cy="219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Introduction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  |   </a:t>
            </a:r>
            <a:r>
              <a:rPr lang="en-US" sz="1100" b="1">
                <a:latin typeface="Fira Sans" panose="020B0503050000020004" pitchFamily="34" charset="0"/>
                <a:sym typeface="Wingdings" panose="05000000000000000000" pitchFamily="2" charset="2"/>
              </a:rPr>
              <a:t>Performance Analysis   </a:t>
            </a:r>
            <a:r>
              <a:rPr lang="en-US" sz="1100">
                <a:latin typeface="Fira Sans" panose="020B0503050000020004" pitchFamily="34" charset="0"/>
                <a:sym typeface="Wingdings" panose="05000000000000000000" pitchFamily="2" charset="2"/>
              </a:rPr>
              <a:t>|   Emotion Analysis   |   Piece Analysis   |   Web Application   |   Conclusion</a:t>
            </a:r>
            <a:endParaRPr lang="en-US" sz="1100">
              <a:latin typeface="Fira Sans" panose="020B050305000002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72;p46">
                <a:extLst>
                  <a:ext uri="{FF2B5EF4-FFF2-40B4-BE49-F238E27FC236}">
                    <a16:creationId xmlns:a16="http://schemas.microsoft.com/office/drawing/2014/main" id="{CE7658D8-A292-4C43-88CA-2D6928C12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5611" y="1391697"/>
                <a:ext cx="4709061" cy="2735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None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pPr marL="0" indent="0">
                  <a:lnSpc>
                    <a:spcPct val="150000"/>
                  </a:lnSpc>
                </a:pPr>
                <a:r>
                  <a:rPr lang="en-US" sz="1600">
                    <a:solidFill>
                      <a:schemeClr val="tx1"/>
                    </a:solidFill>
                    <a:latin typeface="Viga" panose="020B0604020202020204" charset="0"/>
                    <a:sym typeface="Wingdings" panose="05000000000000000000" pitchFamily="2" charset="2"/>
                  </a:rPr>
                  <a:t>Dynamic Tempo Detection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  <a:sym typeface="Wingdings" panose="05000000000000000000" pitchFamily="2" charset="2"/>
                  </a:rPr>
                  <a:t>Split the audio into segments in every 0.5 seconds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  <a:sym typeface="Wingdings" panose="05000000000000000000" pitchFamily="2" charset="2"/>
                  </a:rPr>
                  <a:t>Window duration: 6 seconds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  <a:sym typeface="Wingdings" panose="05000000000000000000" pitchFamily="2" charset="2"/>
                  </a:rPr>
                  <a:t>Number of frames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𝐴𝑢𝑑𝑖𝑜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𝑙𝑒𝑛𝑔𝑡h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𝑠𝑒𝑐𝑜𝑛𝑑𝑠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0.5</m:t>
                        </m:r>
                      </m:den>
                    </m:f>
                  </m:oMath>
                </a14:m>
                <a:endParaRPr lang="en-US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  <a:sym typeface="Wingdings" panose="05000000000000000000" pitchFamily="2" charset="2"/>
                  </a:rPr>
                  <a:t>Calculate BPM for each frames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Google Shape;272;p46">
                <a:extLst>
                  <a:ext uri="{FF2B5EF4-FFF2-40B4-BE49-F238E27FC236}">
                    <a16:creationId xmlns:a16="http://schemas.microsoft.com/office/drawing/2014/main" id="{CE7658D8-A292-4C43-88CA-2D6928C12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1" y="1391697"/>
                <a:ext cx="4709061" cy="2735647"/>
              </a:xfrm>
              <a:prstGeom prst="rect">
                <a:avLst/>
              </a:prstGeom>
              <a:blipFill>
                <a:blip r:embed="rId3"/>
                <a:stretch>
                  <a:fillRect l="-7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ue sound wave graph&#10;&#10;Description automatically generated">
            <a:extLst>
              <a:ext uri="{FF2B5EF4-FFF2-40B4-BE49-F238E27FC236}">
                <a16:creationId xmlns:a16="http://schemas.microsoft.com/office/drawing/2014/main" id="{F44312ED-A231-CF8D-B57B-79359C0982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6471" y="1121040"/>
            <a:ext cx="3647529" cy="2735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CFA11C-12DF-1D6E-25DB-CA1789A8DDB7}"/>
              </a:ext>
            </a:extLst>
          </p:cNvPr>
          <p:cNvSpPr/>
          <p:nvPr/>
        </p:nvSpPr>
        <p:spPr>
          <a:xfrm>
            <a:off x="5324272" y="1486364"/>
            <a:ext cx="732817" cy="19585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19CFF-67D7-216A-142B-2C95669ECA24}"/>
              </a:ext>
            </a:extLst>
          </p:cNvPr>
          <p:cNvSpPr/>
          <p:nvPr/>
        </p:nvSpPr>
        <p:spPr>
          <a:xfrm>
            <a:off x="5424791" y="1486364"/>
            <a:ext cx="732817" cy="19585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7E4202-572F-9AB8-1992-418759E28AEF}"/>
              </a:ext>
            </a:extLst>
          </p:cNvPr>
          <p:cNvSpPr/>
          <p:nvPr/>
        </p:nvSpPr>
        <p:spPr>
          <a:xfrm>
            <a:off x="5518824" y="1485754"/>
            <a:ext cx="732817" cy="19585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10364-2A54-A53C-B99E-C3E1A3659370}"/>
              </a:ext>
            </a:extLst>
          </p:cNvPr>
          <p:cNvSpPr/>
          <p:nvPr/>
        </p:nvSpPr>
        <p:spPr>
          <a:xfrm>
            <a:off x="5605011" y="1485144"/>
            <a:ext cx="732817" cy="19585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6EDAD-5BE1-3A44-8772-F342D37B7402}"/>
              </a:ext>
            </a:extLst>
          </p:cNvPr>
          <p:cNvSpPr/>
          <p:nvPr/>
        </p:nvSpPr>
        <p:spPr>
          <a:xfrm>
            <a:off x="5699984" y="1485144"/>
            <a:ext cx="732817" cy="19585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DD66E8-B4DE-F6B4-83F1-ABFA872DD0C1}"/>
              </a:ext>
            </a:extLst>
          </p:cNvPr>
          <p:cNvSpPr/>
          <p:nvPr/>
        </p:nvSpPr>
        <p:spPr>
          <a:xfrm>
            <a:off x="5776867" y="1485144"/>
            <a:ext cx="732817" cy="19585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pic>
        <p:nvPicPr>
          <p:cNvPr id="18" name="Graphic 17" descr="Miscellaneous with solid fill">
            <a:extLst>
              <a:ext uri="{FF2B5EF4-FFF2-40B4-BE49-F238E27FC236}">
                <a16:creationId xmlns:a16="http://schemas.microsoft.com/office/drawing/2014/main" id="{4E39860D-17AA-3CB1-B2A5-10AC4A4B41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1241" y="2334638"/>
            <a:ext cx="350364" cy="3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5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8" grpId="0" animBg="1"/>
      <p:bldP spid="13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Architectural Engineering by Slidesgo">
  <a:themeElements>
    <a:clrScheme name="Custom 14">
      <a:dk1>
        <a:srgbClr val="303030"/>
      </a:dk1>
      <a:lt1>
        <a:srgbClr val="FFFFFF"/>
      </a:lt1>
      <a:dk2>
        <a:srgbClr val="FED582"/>
      </a:dk2>
      <a:lt2>
        <a:srgbClr val="F7ECD5"/>
      </a:lt2>
      <a:accent1>
        <a:srgbClr val="D6D6D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3873</Words>
  <Application>Microsoft Macintosh PowerPoint</Application>
  <PresentationFormat>On-screen Show (16:9)</PresentationFormat>
  <Paragraphs>598</Paragraphs>
  <Slides>75</Slides>
  <Notes>75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Cambria Math</vt:lpstr>
      <vt:lpstr>Wingdings</vt:lpstr>
      <vt:lpstr>Fira Sans</vt:lpstr>
      <vt:lpstr>Viga</vt:lpstr>
      <vt:lpstr>Fira Sans SemiBold</vt:lpstr>
      <vt:lpstr>Arial</vt:lpstr>
      <vt:lpstr>Architectural Engineering by Slidesgo</vt:lpstr>
      <vt:lpstr>Smart Music Teacher</vt:lpstr>
      <vt:lpstr>Introduction</vt:lpstr>
      <vt:lpstr>Introduction</vt:lpstr>
      <vt:lpstr>Project Overview</vt:lpstr>
      <vt:lpstr>Performance Analysis</vt:lpstr>
      <vt:lpstr>Introduction</vt:lpstr>
      <vt:lpstr>Major Improvements</vt:lpstr>
      <vt:lpstr>Improvements - Tempo</vt:lpstr>
      <vt:lpstr>Improvements - Tempo</vt:lpstr>
      <vt:lpstr>Improvements - Tempo</vt:lpstr>
      <vt:lpstr>Improvements - Pitch</vt:lpstr>
      <vt:lpstr>Improvements - Pitch</vt:lpstr>
      <vt:lpstr>Metrics</vt:lpstr>
      <vt:lpstr>Metrics</vt:lpstr>
      <vt:lpstr>Metrics</vt:lpstr>
      <vt:lpstr>Presentation - Performance Transcript</vt:lpstr>
      <vt:lpstr>Presentation - Metrics</vt:lpstr>
      <vt:lpstr>Presentation - Analytics</vt:lpstr>
      <vt:lpstr>Emotion Analysis</vt:lpstr>
      <vt:lpstr>Emotion Analysis</vt:lpstr>
      <vt:lpstr>Valence and Arousal</vt:lpstr>
      <vt:lpstr>Valence and Arousal</vt:lpstr>
      <vt:lpstr>Feature extraction</vt:lpstr>
      <vt:lpstr>Model</vt:lpstr>
      <vt:lpstr>Results</vt:lpstr>
      <vt:lpstr>Results</vt:lpstr>
      <vt:lpstr>Prediction</vt:lpstr>
      <vt:lpstr>Prediction</vt:lpstr>
      <vt:lpstr>Piece Analysis</vt:lpstr>
      <vt:lpstr>Introduction</vt:lpstr>
      <vt:lpstr>Style Classification</vt:lpstr>
      <vt:lpstr>Feature extraction</vt:lpstr>
      <vt:lpstr>Model</vt:lpstr>
      <vt:lpstr>Model</vt:lpstr>
      <vt:lpstr>Results</vt:lpstr>
      <vt:lpstr>Results</vt:lpstr>
      <vt:lpstr>Results</vt:lpstr>
      <vt:lpstr>Style Transfer</vt:lpstr>
      <vt:lpstr>Dataset </vt:lpstr>
      <vt:lpstr>Dataset </vt:lpstr>
      <vt:lpstr>Model</vt:lpstr>
      <vt:lpstr>Model</vt:lpstr>
      <vt:lpstr>Model</vt:lpstr>
      <vt:lpstr>Model</vt:lpstr>
      <vt:lpstr>Model</vt:lpstr>
      <vt:lpstr>Results</vt:lpstr>
      <vt:lpstr>Results</vt:lpstr>
      <vt:lpstr>Results</vt:lpstr>
      <vt:lpstr>Piano Fingering Generation</vt:lpstr>
      <vt:lpstr>Feature Extraction</vt:lpstr>
      <vt:lpstr>Data Preprocessing</vt:lpstr>
      <vt:lpstr>Model</vt:lpstr>
      <vt:lpstr>Results</vt:lpstr>
      <vt:lpstr>Results</vt:lpstr>
      <vt:lpstr>Web Application</vt:lpstr>
      <vt:lpstr>Changes</vt:lpstr>
      <vt:lpstr>Architecture</vt:lpstr>
      <vt:lpstr>Pages Overview</vt:lpstr>
      <vt:lpstr>Demo Video</vt:lpstr>
      <vt:lpstr>PowerPoint Presentation</vt:lpstr>
      <vt:lpstr>Conclusion</vt:lpstr>
      <vt:lpstr>Conclusion</vt:lpstr>
      <vt:lpstr>Reference</vt:lpstr>
      <vt:lpstr>Reference</vt:lpstr>
      <vt:lpstr>Q&amp;A</vt:lpstr>
      <vt:lpstr>Sustaining note</vt:lpstr>
      <vt:lpstr>Appendix Web App Pages</vt:lpstr>
      <vt:lpstr>Homepage</vt:lpstr>
      <vt:lpstr>Piece Overview</vt:lpstr>
      <vt:lpstr>Recording Overview</vt:lpstr>
      <vt:lpstr>Recording Overview (Metrics)</vt:lpstr>
      <vt:lpstr>PowerPoint Presentation</vt:lpstr>
      <vt:lpstr>Recording Playback</vt:lpstr>
      <vt:lpstr>Emotion Analysis</vt:lpstr>
      <vt:lpstr>Piece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Instrument Recognition</dc:title>
  <cp:lastModifiedBy>CHEUNG, Chi Wang</cp:lastModifiedBy>
  <cp:revision>4</cp:revision>
  <dcterms:modified xsi:type="dcterms:W3CDTF">2024-04-23T08:04:07Z</dcterms:modified>
</cp:coreProperties>
</file>